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sldIdLst>
    <p:sldId id="256" r:id="rId2"/>
    <p:sldId id="282" r:id="rId3"/>
    <p:sldId id="1191" r:id="rId4"/>
    <p:sldId id="1221" r:id="rId5"/>
    <p:sldId id="1211" r:id="rId6"/>
    <p:sldId id="1222" r:id="rId7"/>
    <p:sldId id="1212" r:id="rId8"/>
    <p:sldId id="1213" r:id="rId9"/>
    <p:sldId id="1223" r:id="rId10"/>
    <p:sldId id="602" r:id="rId11"/>
    <p:sldId id="273" r:id="rId12"/>
    <p:sldId id="274" r:id="rId13"/>
    <p:sldId id="275" r:id="rId14"/>
    <p:sldId id="27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91"/>
            <p14:sldId id="1221"/>
            <p14:sldId id="1211"/>
            <p14:sldId id="1222"/>
            <p14:sldId id="1212"/>
            <p14:sldId id="1213"/>
            <p14:sldId id="1223"/>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9" autoAdjust="0"/>
    <p:restoredTop sz="96447" autoAdjust="0"/>
  </p:normalViewPr>
  <p:slideViewPr>
    <p:cSldViewPr snapToGrid="0">
      <p:cViewPr varScale="1">
        <p:scale>
          <a:sx n="89" d="100"/>
          <a:sy n="89" d="100"/>
        </p:scale>
        <p:origin x="432"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2021-10-15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Frequency analysis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Frequency analysis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Frequency analysis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Frequency analysis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Frequency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Frequency analysis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Frequency analysis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Frequency analysis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Frequency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Frequency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Frequency analysis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18" Type="http://schemas.openxmlformats.org/officeDocument/2006/relationships/image" Target="../media/image8.png"/><Relationship Id="rId3" Type="http://schemas.microsoft.com/office/2007/relationships/media" Target="../media/media5.m4a"/><Relationship Id="rId7" Type="http://schemas.openxmlformats.org/officeDocument/2006/relationships/image" Target="../media/image9.wmf"/><Relationship Id="rId12" Type="http://schemas.openxmlformats.org/officeDocument/2006/relationships/oleObject" Target="../embeddings/oleObject4.bin"/><Relationship Id="rId17" Type="http://schemas.openxmlformats.org/officeDocument/2006/relationships/image" Target="../media/image14.wmf"/><Relationship Id="rId2" Type="http://schemas.openxmlformats.org/officeDocument/2006/relationships/tags" Target="../tags/tag3.xml"/><Relationship Id="rId16" Type="http://schemas.openxmlformats.org/officeDocument/2006/relationships/oleObject" Target="../embeddings/oleObject6.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5" Type="http://schemas.openxmlformats.org/officeDocument/2006/relationships/image" Target="../media/image13.wmf"/><Relationship Id="rId10" Type="http://schemas.openxmlformats.org/officeDocument/2006/relationships/oleObject" Target="../embeddings/oleObject3.bin"/><Relationship Id="rId4" Type="http://schemas.openxmlformats.org/officeDocument/2006/relationships/audio" Target="../media/media5.m4a"/><Relationship Id="rId9" Type="http://schemas.openxmlformats.org/officeDocument/2006/relationships/image" Target="../media/image10.wmf"/><Relationship Id="rId1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8.bin"/><Relationship Id="rId3" Type="http://schemas.microsoft.com/office/2007/relationships/media" Target="../media/media8.m4a"/><Relationship Id="rId7" Type="http://schemas.openxmlformats.org/officeDocument/2006/relationships/image" Target="../media/image15.wmf"/><Relationship Id="rId12" Type="http://schemas.openxmlformats.org/officeDocument/2006/relationships/image" Target="../media/image8.png"/><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17.wmf"/><Relationship Id="rId5" Type="http://schemas.openxmlformats.org/officeDocument/2006/relationships/slideLayout" Target="../slideLayouts/slideLayout2.xml"/><Relationship Id="rId10" Type="http://schemas.openxmlformats.org/officeDocument/2006/relationships/oleObject" Target="../embeddings/oleObject9.bin"/><Relationship Id="rId4" Type="http://schemas.openxmlformats.org/officeDocument/2006/relationships/audio" Target="../media/media8.m4a"/><Relationship Id="rId9" Type="http://schemas.openxmlformats.org/officeDocument/2006/relationships/image" Target="../media/image16.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1.bin"/><Relationship Id="rId3" Type="http://schemas.microsoft.com/office/2007/relationships/media" Target="../media/media9.m4a"/><Relationship Id="rId7" Type="http://schemas.openxmlformats.org/officeDocument/2006/relationships/image" Target="../media/image18.wmf"/><Relationship Id="rId12" Type="http://schemas.openxmlformats.org/officeDocument/2006/relationships/image" Target="../media/image8.png"/><Relationship Id="rId2" Type="http://schemas.openxmlformats.org/officeDocument/2006/relationships/tags" Target="../tags/tag7.xml"/><Relationship Id="rId1" Type="http://schemas.openxmlformats.org/officeDocument/2006/relationships/vmlDrawing" Target="../drawings/vmlDrawing3.vml"/><Relationship Id="rId6" Type="http://schemas.openxmlformats.org/officeDocument/2006/relationships/oleObject" Target="../embeddings/oleObject10.bin"/><Relationship Id="rId11" Type="http://schemas.openxmlformats.org/officeDocument/2006/relationships/image" Target="../media/image20.wmf"/><Relationship Id="rId5" Type="http://schemas.openxmlformats.org/officeDocument/2006/relationships/slideLayout" Target="../slideLayouts/slideLayout2.xml"/><Relationship Id="rId10" Type="http://schemas.openxmlformats.org/officeDocument/2006/relationships/oleObject" Target="../embeddings/oleObject12.bin"/><Relationship Id="rId4" Type="http://schemas.openxmlformats.org/officeDocument/2006/relationships/audio" Target="../media/media9.m4a"/><Relationship Id="rId9" Type="http://schemas.openxmlformats.org/officeDocument/2006/relationships/image" Target="../media/image1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Frequency analysis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5364A411-E1BA-4515-97E7-E5FAA5C797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3687"/>
    </mc:Choice>
    <mc:Fallback>
      <p:transition spd="slow" advTm="13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the analysis we have done until now is in the time domain</a:t>
            </a:r>
          </a:p>
          <a:p>
            <a:pPr lvl="1"/>
            <a:r>
              <a:rPr lang="en-US" dirty="0"/>
              <a:t>Have observed that trying to do frequency analysis is difficult</a:t>
            </a:r>
          </a:p>
          <a:p>
            <a:pPr lvl="1"/>
            <a:r>
              <a:rPr lang="en-US" dirty="0"/>
              <a:t>Understand we will, instead, look at the different frequencies that make up the signal</a:t>
            </a:r>
          </a:p>
          <a:p>
            <a:pPr lvl="1"/>
            <a:r>
              <a:rPr lang="en-US" dirty="0"/>
              <a:t>Saw a quick review of vectors, but also saw that functions share the exact same properties</a:t>
            </a:r>
          </a:p>
          <a:p>
            <a:pPr lvl="2"/>
            <a:r>
              <a:rPr lang="en-US" dirty="0"/>
              <a:t>Functions are vectors!</a:t>
            </a:r>
          </a:p>
        </p:txBody>
      </p:sp>
      <p:sp>
        <p:nvSpPr>
          <p:cNvPr id="4" name="Footer Placeholder 3"/>
          <p:cNvSpPr>
            <a:spLocks noGrp="1"/>
          </p:cNvSpPr>
          <p:nvPr>
            <p:ph type="ftr" sz="quarter" idx="11"/>
          </p:nvPr>
        </p:nvSpPr>
        <p:spPr/>
        <p:txBody>
          <a:bodyPr/>
          <a:lstStyle/>
          <a:p>
            <a:r>
              <a:rPr lang="en-US"/>
              <a:t>Frequency analysis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9" name="Audio 8">
            <a:hlinkClick r:id="" action="ppaction://media"/>
            <a:extLst>
              <a:ext uri="{FF2B5EF4-FFF2-40B4-BE49-F238E27FC236}">
                <a16:creationId xmlns:a16="http://schemas.microsoft.com/office/drawing/2014/main" id="{2D2BAFD1-DA6C-432A-BAFB-D5B992E2889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124064"/>
    </mc:Choice>
    <mc:Fallback>
      <p:transition spd="slow" advTm="124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https://en.wikipedia.org/wiki/Frequency_domain</a:t>
            </a:r>
          </a:p>
        </p:txBody>
      </p:sp>
      <p:sp>
        <p:nvSpPr>
          <p:cNvPr id="4" name="Footer Placeholder 3"/>
          <p:cNvSpPr>
            <a:spLocks noGrp="1"/>
          </p:cNvSpPr>
          <p:nvPr>
            <p:ph type="ftr" sz="quarter" idx="11"/>
          </p:nvPr>
        </p:nvSpPr>
        <p:spPr/>
        <p:txBody>
          <a:bodyPr/>
          <a:lstStyle/>
          <a:p>
            <a:r>
              <a:rPr lang="en-US"/>
              <a:t>Frequency analysis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Frequency analysis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Frequency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Frequency analysis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199" y="1600200"/>
            <a:ext cx="8081319" cy="4525963"/>
          </a:xfrm>
        </p:spPr>
        <p:txBody>
          <a:bodyPr/>
          <a:lstStyle/>
          <a:p>
            <a:r>
              <a:rPr lang="en-US" dirty="0"/>
              <a:t>In this topic, we will</a:t>
            </a:r>
          </a:p>
          <a:p>
            <a:pPr lvl="1"/>
            <a:r>
              <a:rPr lang="en-US" dirty="0"/>
              <a:t>Review interpolating and least-squares best-fitting polynomials</a:t>
            </a:r>
          </a:p>
          <a:p>
            <a:pPr lvl="1"/>
            <a:r>
              <a:rPr lang="en-US" dirty="0"/>
              <a:t>Describe how this is a time-domain analysis</a:t>
            </a:r>
          </a:p>
          <a:p>
            <a:pPr lvl="1"/>
            <a:r>
              <a:rPr lang="en-US" dirty="0"/>
              <a:t>Discuss how this is sub-optimal for periodic signals</a:t>
            </a:r>
          </a:p>
          <a:p>
            <a:pPr lvl="1"/>
            <a:r>
              <a:rPr lang="en-US" dirty="0"/>
              <a:t>Describe the upcoming lectures</a:t>
            </a:r>
          </a:p>
          <a:p>
            <a:pPr lvl="1"/>
            <a:r>
              <a:rPr lang="en-US" dirty="0"/>
              <a:t>Give a quick review of the properties of vectors</a:t>
            </a:r>
          </a:p>
          <a:p>
            <a:pPr lvl="2"/>
            <a:r>
              <a:rPr lang="en-US" dirty="0"/>
              <a:t>We will see that functions have these same properties</a:t>
            </a:r>
          </a:p>
        </p:txBody>
      </p:sp>
      <p:sp>
        <p:nvSpPr>
          <p:cNvPr id="4" name="Footer Placeholder 3"/>
          <p:cNvSpPr>
            <a:spLocks noGrp="1"/>
          </p:cNvSpPr>
          <p:nvPr>
            <p:ph type="ftr" sz="quarter" idx="11"/>
          </p:nvPr>
        </p:nvSpPr>
        <p:spPr/>
        <p:txBody>
          <a:bodyPr/>
          <a:lstStyle/>
          <a:p>
            <a:r>
              <a:rPr lang="en-US"/>
              <a:t>Frequency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42A0C497-9F1B-48AB-86B4-E6153CC7B5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92853"/>
    </mc:Choice>
    <mc:Fallback>
      <p:transition spd="slow" advTm="92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Straight Connector 57">
            <a:extLst>
              <a:ext uri="{FF2B5EF4-FFF2-40B4-BE49-F238E27FC236}">
                <a16:creationId xmlns:a16="http://schemas.microsoft.com/office/drawing/2014/main" id="{34213F10-98A3-4B0A-A03A-D36C77FCE8F3}"/>
              </a:ext>
            </a:extLst>
          </p:cNvPr>
          <p:cNvCxnSpPr>
            <a:cxnSpLocks/>
            <a:stCxn id="28" idx="4"/>
          </p:cNvCxnSpPr>
          <p:nvPr/>
        </p:nvCxnSpPr>
        <p:spPr>
          <a:xfrm>
            <a:off x="6448319" y="4815463"/>
            <a:ext cx="4614" cy="1452690"/>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544CD97-56DE-4E01-93F8-08BB382813A0}"/>
              </a:ext>
            </a:extLst>
          </p:cNvPr>
          <p:cNvCxnSpPr>
            <a:cxnSpLocks/>
          </p:cNvCxnSpPr>
          <p:nvPr/>
        </p:nvCxnSpPr>
        <p:spPr>
          <a:xfrm flipV="1">
            <a:off x="2358015" y="4639111"/>
            <a:ext cx="5185085" cy="6454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Time-domain analysis</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Up to this point, we have assumed that we are periodically sampling data in the time domain</a:t>
            </a:r>
          </a:p>
          <a:p>
            <a:pPr marL="457200" lvl="1" indent="0" algn="ctr">
              <a:buNone/>
            </a:pP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y</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3</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4</a:t>
            </a:r>
            <a:r>
              <a:rPr lang="en-US" dirty="0">
                <a:latin typeface="Times New Roman" panose="02020603050405020304" pitchFamily="18" charset="0"/>
              </a:rPr>
              <a:t>, …)</a:t>
            </a:r>
          </a:p>
          <a:p>
            <a:pPr lvl="1"/>
            <a:r>
              <a:rPr lang="en-US" dirty="0"/>
              <a:t>Our analysis to this point has been by analyzing and finding interpolating polynomials and best-fitting least-squares polynomials that pass through these points</a:t>
            </a:r>
            <a:endParaRPr lang="en-US" i="1" dirty="0">
              <a:latin typeface="Times New Roman" panose="02020603050405020304" pitchFamily="18" charset="0"/>
            </a:endParaRPr>
          </a:p>
          <a:p>
            <a:pPr marL="457200" lvl="1" indent="0" algn="ctr">
              <a:buNone/>
            </a:pPr>
            <a:endParaRPr lang="en-US" i="1"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Frequency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dirty="0"/>
          </a:p>
        </p:txBody>
      </p:sp>
      <p:sp>
        <p:nvSpPr>
          <p:cNvPr id="26" name="Oval 25">
            <a:extLst>
              <a:ext uri="{FF2B5EF4-FFF2-40B4-BE49-F238E27FC236}">
                <a16:creationId xmlns:a16="http://schemas.microsoft.com/office/drawing/2014/main" id="{FCF850EE-ED79-4254-A3F5-D0B45FE36946}"/>
              </a:ext>
            </a:extLst>
          </p:cNvPr>
          <p:cNvSpPr/>
          <p:nvPr/>
        </p:nvSpPr>
        <p:spPr>
          <a:xfrm>
            <a:off x="3581697"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AF2A3FD-A636-4372-B42C-A559E18222C5}"/>
              </a:ext>
            </a:extLst>
          </p:cNvPr>
          <p:cNvSpPr/>
          <p:nvPr/>
        </p:nvSpPr>
        <p:spPr>
          <a:xfrm>
            <a:off x="5458820" y="489099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0A37E7E-403B-4970-8911-E75EF1F03F13}"/>
              </a:ext>
            </a:extLst>
          </p:cNvPr>
          <p:cNvSpPr/>
          <p:nvPr/>
        </p:nvSpPr>
        <p:spPr>
          <a:xfrm>
            <a:off x="6402599" y="472402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DEE85A0-39D9-48DB-817E-B63907152C5B}"/>
              </a:ext>
            </a:extLst>
          </p:cNvPr>
          <p:cNvSpPr/>
          <p:nvPr/>
        </p:nvSpPr>
        <p:spPr>
          <a:xfrm>
            <a:off x="4524481" y="474768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7CFA33B-FAE7-425C-8279-1DC3765DEE21}"/>
              </a:ext>
            </a:extLst>
          </p:cNvPr>
          <p:cNvSpPr/>
          <p:nvPr/>
        </p:nvSpPr>
        <p:spPr>
          <a:xfrm>
            <a:off x="26330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8112067-E01C-4893-8DFE-C3A51EA86865}"/>
              </a:ext>
            </a:extLst>
          </p:cNvPr>
          <p:cNvSpPr txBox="1"/>
          <p:nvPr/>
        </p:nvSpPr>
        <p:spPr>
          <a:xfrm>
            <a:off x="2295355" y="5160608"/>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32" name="TextBox 31">
            <a:extLst>
              <a:ext uri="{FF2B5EF4-FFF2-40B4-BE49-F238E27FC236}">
                <a16:creationId xmlns:a16="http://schemas.microsoft.com/office/drawing/2014/main" id="{CA18FBB7-C261-490F-8AF0-3F3B4DA4CA95}"/>
              </a:ext>
            </a:extLst>
          </p:cNvPr>
          <p:cNvSpPr txBox="1"/>
          <p:nvPr/>
        </p:nvSpPr>
        <p:spPr>
          <a:xfrm>
            <a:off x="3634617" y="5027689"/>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33" name="TextBox 32">
            <a:extLst>
              <a:ext uri="{FF2B5EF4-FFF2-40B4-BE49-F238E27FC236}">
                <a16:creationId xmlns:a16="http://schemas.microsoft.com/office/drawing/2014/main" id="{453B768F-EA5A-4DAA-90DF-1117A81C36DF}"/>
              </a:ext>
            </a:extLst>
          </p:cNvPr>
          <p:cNvSpPr txBox="1"/>
          <p:nvPr/>
        </p:nvSpPr>
        <p:spPr>
          <a:xfrm>
            <a:off x="3992941" y="4530851"/>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34" name="TextBox 33">
            <a:extLst>
              <a:ext uri="{FF2B5EF4-FFF2-40B4-BE49-F238E27FC236}">
                <a16:creationId xmlns:a16="http://schemas.microsoft.com/office/drawing/2014/main" id="{9124270F-6CBE-4324-9778-F7D1E328ADBC}"/>
              </a:ext>
            </a:extLst>
          </p:cNvPr>
          <p:cNvSpPr txBox="1"/>
          <p:nvPr/>
        </p:nvSpPr>
        <p:spPr>
          <a:xfrm>
            <a:off x="5523571" y="4790200"/>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5" name="TextBox 34">
            <a:extLst>
              <a:ext uri="{FF2B5EF4-FFF2-40B4-BE49-F238E27FC236}">
                <a16:creationId xmlns:a16="http://schemas.microsoft.com/office/drawing/2014/main" id="{E6753ACA-55EC-4A88-AE76-33CB6F8E03A5}"/>
              </a:ext>
            </a:extLst>
          </p:cNvPr>
          <p:cNvSpPr txBox="1"/>
          <p:nvPr/>
        </p:nvSpPr>
        <p:spPr>
          <a:xfrm>
            <a:off x="6104119" y="4258067"/>
            <a:ext cx="29848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39173065-ABE2-43A2-9A84-195CE8D22C2C}"/>
              </a:ext>
            </a:extLst>
          </p:cNvPr>
          <p:cNvCxnSpPr>
            <a:cxnSpLocks/>
          </p:cNvCxnSpPr>
          <p:nvPr/>
        </p:nvCxnSpPr>
        <p:spPr>
          <a:xfrm>
            <a:off x="645870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890637F-6987-4925-A547-E1762537F4D8}"/>
              </a:ext>
            </a:extLst>
          </p:cNvPr>
          <p:cNvSpPr txBox="1"/>
          <p:nvPr/>
        </p:nvSpPr>
        <p:spPr>
          <a:xfrm>
            <a:off x="6302252"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F70D4CF3-2278-4C08-BFA2-4C5B91B99952}"/>
              </a:ext>
            </a:extLst>
          </p:cNvPr>
          <p:cNvCxnSpPr>
            <a:cxnSpLocks/>
          </p:cNvCxnSpPr>
          <p:nvPr/>
        </p:nvCxnSpPr>
        <p:spPr>
          <a:xfrm flipH="1">
            <a:off x="2358015" y="6258186"/>
            <a:ext cx="5185085" cy="99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628776-578C-4623-B0B6-03240927EDE7}"/>
              </a:ext>
            </a:extLst>
          </p:cNvPr>
          <p:cNvCxnSpPr>
            <a:cxnSpLocks/>
          </p:cNvCxnSpPr>
          <p:nvPr/>
        </p:nvCxnSpPr>
        <p:spPr>
          <a:xfrm>
            <a:off x="549941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1F4765A-BC8F-4337-996B-3951DAF1D266}"/>
              </a:ext>
            </a:extLst>
          </p:cNvPr>
          <p:cNvSpPr txBox="1"/>
          <p:nvPr/>
        </p:nvSpPr>
        <p:spPr>
          <a:xfrm>
            <a:off x="522433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7" name="Straight Connector 46">
            <a:extLst>
              <a:ext uri="{FF2B5EF4-FFF2-40B4-BE49-F238E27FC236}">
                <a16:creationId xmlns:a16="http://schemas.microsoft.com/office/drawing/2014/main" id="{233CFD5D-FAC1-449D-9A84-C270EE93ACA6}"/>
              </a:ext>
            </a:extLst>
          </p:cNvPr>
          <p:cNvCxnSpPr>
            <a:cxnSpLocks/>
          </p:cNvCxnSpPr>
          <p:nvPr/>
        </p:nvCxnSpPr>
        <p:spPr>
          <a:xfrm>
            <a:off x="550375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E63838A-8FC2-4623-BAAB-0355B81D5E38}"/>
              </a:ext>
            </a:extLst>
          </p:cNvPr>
          <p:cNvCxnSpPr>
            <a:cxnSpLocks/>
          </p:cNvCxnSpPr>
          <p:nvPr/>
        </p:nvCxnSpPr>
        <p:spPr>
          <a:xfrm>
            <a:off x="457397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035CA04-71AD-4C15-8BE6-A98F93AC8C54}"/>
              </a:ext>
            </a:extLst>
          </p:cNvPr>
          <p:cNvSpPr txBox="1"/>
          <p:nvPr/>
        </p:nvSpPr>
        <p:spPr>
          <a:xfrm>
            <a:off x="4308466"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50" name="Straight Connector 49">
            <a:extLst>
              <a:ext uri="{FF2B5EF4-FFF2-40B4-BE49-F238E27FC236}">
                <a16:creationId xmlns:a16="http://schemas.microsoft.com/office/drawing/2014/main" id="{A17BFA23-93BD-4D7F-883B-F0E0EB9FCEE6}"/>
              </a:ext>
            </a:extLst>
          </p:cNvPr>
          <p:cNvCxnSpPr>
            <a:cxnSpLocks/>
          </p:cNvCxnSpPr>
          <p:nvPr/>
        </p:nvCxnSpPr>
        <p:spPr>
          <a:xfrm>
            <a:off x="362741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0C5355F-10EE-4070-BBC1-6E872F0FFFB6}"/>
              </a:ext>
            </a:extLst>
          </p:cNvPr>
          <p:cNvSpPr txBox="1"/>
          <p:nvPr/>
        </p:nvSpPr>
        <p:spPr>
          <a:xfrm>
            <a:off x="3353518"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–3</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52" name="Straight Connector 51">
            <a:extLst>
              <a:ext uri="{FF2B5EF4-FFF2-40B4-BE49-F238E27FC236}">
                <a16:creationId xmlns:a16="http://schemas.microsoft.com/office/drawing/2014/main" id="{B734BCCB-D541-477A-8AB3-A7107C4B7485}"/>
              </a:ext>
            </a:extLst>
          </p:cNvPr>
          <p:cNvCxnSpPr>
            <a:cxnSpLocks/>
          </p:cNvCxnSpPr>
          <p:nvPr/>
        </p:nvCxnSpPr>
        <p:spPr>
          <a:xfrm>
            <a:off x="26808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6F296E4-7FCC-4082-B352-0059B8E2158B}"/>
              </a:ext>
            </a:extLst>
          </p:cNvPr>
          <p:cNvSpPr txBox="1"/>
          <p:nvPr/>
        </p:nvSpPr>
        <p:spPr>
          <a:xfrm>
            <a:off x="2381792"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–4</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54" name="Straight Connector 53">
            <a:extLst>
              <a:ext uri="{FF2B5EF4-FFF2-40B4-BE49-F238E27FC236}">
                <a16:creationId xmlns:a16="http://schemas.microsoft.com/office/drawing/2014/main" id="{BC2419FA-97E5-4F9E-BEC4-41A7AFAB0862}"/>
              </a:ext>
            </a:extLst>
          </p:cNvPr>
          <p:cNvCxnSpPr>
            <a:cxnSpLocks/>
          </p:cNvCxnSpPr>
          <p:nvPr/>
        </p:nvCxnSpPr>
        <p:spPr>
          <a:xfrm>
            <a:off x="7475172" y="6149908"/>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3A33D33-0505-49F3-B70B-F076C6E3052C}"/>
              </a:ext>
            </a:extLst>
          </p:cNvPr>
          <p:cNvSpPr txBox="1"/>
          <p:nvPr/>
        </p:nvSpPr>
        <p:spPr>
          <a:xfrm>
            <a:off x="7318719" y="6339154"/>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CE759CA6-E3BA-42A3-B408-192C4433D51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00280048"/>
      </p:ext>
    </p:extLst>
  </p:cSld>
  <p:clrMapOvr>
    <a:masterClrMapping/>
  </p:clrMapOvr>
  <mc:AlternateContent xmlns:mc="http://schemas.openxmlformats.org/markup-compatibility/2006">
    <mc:Choice xmlns:p14="http://schemas.microsoft.com/office/powerpoint/2010/main" Requires="p14">
      <p:transition spd="slow" p14:dur="2000" advTm="34866"/>
    </mc:Choice>
    <mc:Fallback>
      <p:transition spd="slow" advTm="34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600200"/>
            <a:ext cx="7924801" cy="4525963"/>
          </a:xfrm>
        </p:spPr>
        <p:txBody>
          <a:bodyPr/>
          <a:lstStyle/>
          <a:p>
            <a:r>
              <a:rPr lang="en-US" dirty="0"/>
              <a:t>Often, however, we are dealing with periodically varying data</a:t>
            </a:r>
          </a:p>
          <a:p>
            <a:pPr lvl="1"/>
            <a:r>
              <a:rPr lang="en-US" dirty="0"/>
              <a:t>Time-domain analysis of a periodic signal is more difficult</a:t>
            </a:r>
          </a:p>
          <a:p>
            <a:pPr lvl="1"/>
            <a:r>
              <a:rPr lang="en-US" dirty="0"/>
              <a:t>Best-fitting quadratics don’t do well</a:t>
            </a:r>
          </a:p>
          <a:p>
            <a:pPr lvl="1"/>
            <a:r>
              <a:rPr lang="en-US" dirty="0"/>
              <a:t>We could find a best-fitting linear combination of sine and cosine functions but this would be expensive</a:t>
            </a:r>
          </a:p>
        </p:txBody>
      </p:sp>
      <p:cxnSp>
        <p:nvCxnSpPr>
          <p:cNvPr id="56" name="Straight Connector 55">
            <a:extLst>
              <a:ext uri="{FF2B5EF4-FFF2-40B4-BE49-F238E27FC236}">
                <a16:creationId xmlns:a16="http://schemas.microsoft.com/office/drawing/2014/main" id="{B544CD97-56DE-4E01-93F8-08BB382813A0}"/>
              </a:ext>
            </a:extLst>
          </p:cNvPr>
          <p:cNvCxnSpPr>
            <a:cxnSpLocks/>
          </p:cNvCxnSpPr>
          <p:nvPr/>
        </p:nvCxnSpPr>
        <p:spPr>
          <a:xfrm flipV="1">
            <a:off x="2062943" y="5069311"/>
            <a:ext cx="5185085" cy="6454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Periodic data</a:t>
            </a:r>
            <a:endParaRPr lang="en-CA" dirty="0"/>
          </a:p>
        </p:txBody>
      </p:sp>
      <p:sp>
        <p:nvSpPr>
          <p:cNvPr id="4" name="Footer Placeholder 3"/>
          <p:cNvSpPr>
            <a:spLocks noGrp="1"/>
          </p:cNvSpPr>
          <p:nvPr>
            <p:ph type="ftr" sz="quarter" idx="11"/>
          </p:nvPr>
        </p:nvSpPr>
        <p:spPr/>
        <p:txBody>
          <a:bodyPr/>
          <a:lstStyle/>
          <a:p>
            <a:r>
              <a:rPr lang="en-US"/>
              <a:t>Frequency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dirty="0"/>
          </a:p>
        </p:txBody>
      </p:sp>
      <p:sp>
        <p:nvSpPr>
          <p:cNvPr id="26" name="Oval 25">
            <a:extLst>
              <a:ext uri="{FF2B5EF4-FFF2-40B4-BE49-F238E27FC236}">
                <a16:creationId xmlns:a16="http://schemas.microsoft.com/office/drawing/2014/main" id="{FCF850EE-ED79-4254-A3F5-D0B45FE36946}"/>
              </a:ext>
            </a:extLst>
          </p:cNvPr>
          <p:cNvSpPr/>
          <p:nvPr/>
        </p:nvSpPr>
        <p:spPr>
          <a:xfrm>
            <a:off x="3581697"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AF2A3FD-A636-4372-B42C-A559E18222C5}"/>
              </a:ext>
            </a:extLst>
          </p:cNvPr>
          <p:cNvSpPr/>
          <p:nvPr/>
        </p:nvSpPr>
        <p:spPr>
          <a:xfrm>
            <a:off x="5458820" y="489099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DEE85A0-39D9-48DB-817E-B63907152C5B}"/>
              </a:ext>
            </a:extLst>
          </p:cNvPr>
          <p:cNvSpPr/>
          <p:nvPr/>
        </p:nvSpPr>
        <p:spPr>
          <a:xfrm>
            <a:off x="4524481" y="474768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7CFA33B-FAE7-425C-8279-1DC3765DEE21}"/>
              </a:ext>
            </a:extLst>
          </p:cNvPr>
          <p:cNvSpPr/>
          <p:nvPr/>
        </p:nvSpPr>
        <p:spPr>
          <a:xfrm>
            <a:off x="2633073" y="607709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8112067-E01C-4893-8DFE-C3A51EA86865}"/>
              </a:ext>
            </a:extLst>
          </p:cNvPr>
          <p:cNvSpPr txBox="1"/>
          <p:nvPr/>
        </p:nvSpPr>
        <p:spPr>
          <a:xfrm>
            <a:off x="2295355" y="5676981"/>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32" name="TextBox 31">
            <a:extLst>
              <a:ext uri="{FF2B5EF4-FFF2-40B4-BE49-F238E27FC236}">
                <a16:creationId xmlns:a16="http://schemas.microsoft.com/office/drawing/2014/main" id="{CA18FBB7-C261-490F-8AF0-3F3B4DA4CA95}"/>
              </a:ext>
            </a:extLst>
          </p:cNvPr>
          <p:cNvSpPr txBox="1"/>
          <p:nvPr/>
        </p:nvSpPr>
        <p:spPr>
          <a:xfrm>
            <a:off x="3634617" y="5027689"/>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33" name="TextBox 32">
            <a:extLst>
              <a:ext uri="{FF2B5EF4-FFF2-40B4-BE49-F238E27FC236}">
                <a16:creationId xmlns:a16="http://schemas.microsoft.com/office/drawing/2014/main" id="{453B768F-EA5A-4DAA-90DF-1117A81C36DF}"/>
              </a:ext>
            </a:extLst>
          </p:cNvPr>
          <p:cNvSpPr txBox="1"/>
          <p:nvPr/>
        </p:nvSpPr>
        <p:spPr>
          <a:xfrm>
            <a:off x="3992941" y="4530851"/>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34" name="TextBox 33">
            <a:extLst>
              <a:ext uri="{FF2B5EF4-FFF2-40B4-BE49-F238E27FC236}">
                <a16:creationId xmlns:a16="http://schemas.microsoft.com/office/drawing/2014/main" id="{9124270F-6CBE-4324-9778-F7D1E328ADBC}"/>
              </a:ext>
            </a:extLst>
          </p:cNvPr>
          <p:cNvSpPr txBox="1"/>
          <p:nvPr/>
        </p:nvSpPr>
        <p:spPr>
          <a:xfrm>
            <a:off x="5523571" y="4790200"/>
            <a:ext cx="553357"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r>
              <a:rPr lang="en-US" sz="2000" i="1" baseline="-25000" dirty="0">
                <a:solidFill>
                  <a:schemeClr val="bg1"/>
                </a:solidFill>
                <a:latin typeface="Times New Roman" panose="02020603050405020304" pitchFamily="18" charset="0"/>
                <a:cs typeface="Times New Roman" panose="02020603050405020304" pitchFamily="18" charset="0"/>
              </a:rPr>
              <a:t>–</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cxnSp>
        <p:nvCxnSpPr>
          <p:cNvPr id="42" name="Straight Connector 41">
            <a:extLst>
              <a:ext uri="{FF2B5EF4-FFF2-40B4-BE49-F238E27FC236}">
                <a16:creationId xmlns:a16="http://schemas.microsoft.com/office/drawing/2014/main" id="{39173065-ABE2-43A2-9A84-195CE8D22C2C}"/>
              </a:ext>
            </a:extLst>
          </p:cNvPr>
          <p:cNvCxnSpPr>
            <a:cxnSpLocks/>
          </p:cNvCxnSpPr>
          <p:nvPr/>
        </p:nvCxnSpPr>
        <p:spPr>
          <a:xfrm>
            <a:off x="645870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890637F-6987-4925-A547-E1762537F4D8}"/>
              </a:ext>
            </a:extLst>
          </p:cNvPr>
          <p:cNvSpPr txBox="1"/>
          <p:nvPr/>
        </p:nvSpPr>
        <p:spPr>
          <a:xfrm>
            <a:off x="6302252" y="63461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F70D4CF3-2278-4C08-BFA2-4C5B91B99952}"/>
              </a:ext>
            </a:extLst>
          </p:cNvPr>
          <p:cNvCxnSpPr>
            <a:cxnSpLocks/>
          </p:cNvCxnSpPr>
          <p:nvPr/>
        </p:nvCxnSpPr>
        <p:spPr>
          <a:xfrm flipH="1">
            <a:off x="2358015" y="6258186"/>
            <a:ext cx="5185085" cy="99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628776-578C-4623-B0B6-03240927EDE7}"/>
              </a:ext>
            </a:extLst>
          </p:cNvPr>
          <p:cNvCxnSpPr>
            <a:cxnSpLocks/>
          </p:cNvCxnSpPr>
          <p:nvPr/>
        </p:nvCxnSpPr>
        <p:spPr>
          <a:xfrm>
            <a:off x="5499410"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1F4765A-BC8F-4337-996B-3951DAF1D266}"/>
              </a:ext>
            </a:extLst>
          </p:cNvPr>
          <p:cNvSpPr txBox="1"/>
          <p:nvPr/>
        </p:nvSpPr>
        <p:spPr>
          <a:xfrm>
            <a:off x="5224335"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7" name="Straight Connector 46">
            <a:extLst>
              <a:ext uri="{FF2B5EF4-FFF2-40B4-BE49-F238E27FC236}">
                <a16:creationId xmlns:a16="http://schemas.microsoft.com/office/drawing/2014/main" id="{233CFD5D-FAC1-449D-9A84-C270EE93ACA6}"/>
              </a:ext>
            </a:extLst>
          </p:cNvPr>
          <p:cNvCxnSpPr>
            <a:cxnSpLocks/>
          </p:cNvCxnSpPr>
          <p:nvPr/>
        </p:nvCxnSpPr>
        <p:spPr>
          <a:xfrm>
            <a:off x="550375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E63838A-8FC2-4623-BAAB-0355B81D5E38}"/>
              </a:ext>
            </a:extLst>
          </p:cNvPr>
          <p:cNvCxnSpPr>
            <a:cxnSpLocks/>
          </p:cNvCxnSpPr>
          <p:nvPr/>
        </p:nvCxnSpPr>
        <p:spPr>
          <a:xfrm>
            <a:off x="457397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035CA04-71AD-4C15-8BE6-A98F93AC8C54}"/>
              </a:ext>
            </a:extLst>
          </p:cNvPr>
          <p:cNvSpPr txBox="1"/>
          <p:nvPr/>
        </p:nvSpPr>
        <p:spPr>
          <a:xfrm>
            <a:off x="4308466"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50" name="Straight Connector 49">
            <a:extLst>
              <a:ext uri="{FF2B5EF4-FFF2-40B4-BE49-F238E27FC236}">
                <a16:creationId xmlns:a16="http://schemas.microsoft.com/office/drawing/2014/main" id="{A17BFA23-93BD-4D7F-883B-F0E0EB9FCEE6}"/>
              </a:ext>
            </a:extLst>
          </p:cNvPr>
          <p:cNvCxnSpPr>
            <a:cxnSpLocks/>
          </p:cNvCxnSpPr>
          <p:nvPr/>
        </p:nvCxnSpPr>
        <p:spPr>
          <a:xfrm>
            <a:off x="3627417"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0C5355F-10EE-4070-BBC1-6E872F0FFFB6}"/>
              </a:ext>
            </a:extLst>
          </p:cNvPr>
          <p:cNvSpPr txBox="1"/>
          <p:nvPr/>
        </p:nvSpPr>
        <p:spPr>
          <a:xfrm>
            <a:off x="3353518"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–3</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52" name="Straight Connector 51">
            <a:extLst>
              <a:ext uri="{FF2B5EF4-FFF2-40B4-BE49-F238E27FC236}">
                <a16:creationId xmlns:a16="http://schemas.microsoft.com/office/drawing/2014/main" id="{B734BCCB-D541-477A-8AB3-A7107C4B7485}"/>
              </a:ext>
            </a:extLst>
          </p:cNvPr>
          <p:cNvCxnSpPr>
            <a:cxnSpLocks/>
          </p:cNvCxnSpPr>
          <p:nvPr/>
        </p:nvCxnSpPr>
        <p:spPr>
          <a:xfrm>
            <a:off x="26808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6F296E4-7FCC-4082-B352-0059B8E2158B}"/>
              </a:ext>
            </a:extLst>
          </p:cNvPr>
          <p:cNvSpPr txBox="1"/>
          <p:nvPr/>
        </p:nvSpPr>
        <p:spPr>
          <a:xfrm>
            <a:off x="2381792" y="63461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–4</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54" name="Straight Connector 53">
            <a:extLst>
              <a:ext uri="{FF2B5EF4-FFF2-40B4-BE49-F238E27FC236}">
                <a16:creationId xmlns:a16="http://schemas.microsoft.com/office/drawing/2014/main" id="{BC2419FA-97E5-4F9E-BEC4-41A7AFAB0862}"/>
              </a:ext>
            </a:extLst>
          </p:cNvPr>
          <p:cNvCxnSpPr>
            <a:cxnSpLocks/>
          </p:cNvCxnSpPr>
          <p:nvPr/>
        </p:nvCxnSpPr>
        <p:spPr>
          <a:xfrm>
            <a:off x="7475172" y="6149908"/>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3A33D33-0505-49F3-B70B-F076C6E3052C}"/>
              </a:ext>
            </a:extLst>
          </p:cNvPr>
          <p:cNvSpPr txBox="1"/>
          <p:nvPr/>
        </p:nvSpPr>
        <p:spPr>
          <a:xfrm>
            <a:off x="7318719" y="6339154"/>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6" name="Oval 35">
            <a:extLst>
              <a:ext uri="{FF2B5EF4-FFF2-40B4-BE49-F238E27FC236}">
                <a16:creationId xmlns:a16="http://schemas.microsoft.com/office/drawing/2014/main" id="{732C802E-2E5B-4632-BCCB-972B02A21425}"/>
              </a:ext>
            </a:extLst>
          </p:cNvPr>
          <p:cNvSpPr/>
          <p:nvPr/>
        </p:nvSpPr>
        <p:spPr>
          <a:xfrm>
            <a:off x="6407290" y="525855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0130FFF9-2C46-47B9-A06F-275D08D6C489}"/>
              </a:ext>
            </a:extLst>
          </p:cNvPr>
          <p:cNvSpPr txBox="1"/>
          <p:nvPr/>
        </p:nvSpPr>
        <p:spPr>
          <a:xfrm>
            <a:off x="6472041" y="5157757"/>
            <a:ext cx="373820"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y</a:t>
            </a:r>
            <a:r>
              <a:rPr lang="en-US" sz="2000" i="1" baseline="-25000" dirty="0" err="1">
                <a:solidFill>
                  <a:schemeClr val="bg1"/>
                </a:solidFill>
                <a:latin typeface="Times New Roman" panose="02020603050405020304" pitchFamily="18" charset="0"/>
                <a:cs typeface="Times New Roman" panose="02020603050405020304" pitchFamily="18" charset="0"/>
              </a:rPr>
              <a:t>k</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C5001848-F47C-4A87-9842-D9DC680F020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7639667"/>
      </p:ext>
    </p:extLst>
  </p:cSld>
  <p:clrMapOvr>
    <a:masterClrMapping/>
  </p:clrMapOvr>
  <mc:AlternateContent xmlns:mc="http://schemas.openxmlformats.org/markup-compatibility/2006">
    <mc:Choice xmlns:p14="http://schemas.microsoft.com/office/powerpoint/2010/main" Requires="p14">
      <p:transition spd="slow" p14:dur="2000" advTm="40254"/>
    </mc:Choice>
    <mc:Fallback>
      <p:transition spd="slow" advTm="40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Periodic data</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For example, suppose we have a periodically sampled periodic signal</a:t>
            </a:r>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Frequency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dirty="0"/>
          </a:p>
        </p:txBody>
      </p:sp>
      <p:graphicFrame>
        <p:nvGraphicFramePr>
          <p:cNvPr id="40" name="Object 39">
            <a:extLst>
              <a:ext uri="{FF2B5EF4-FFF2-40B4-BE49-F238E27FC236}">
                <a16:creationId xmlns:a16="http://schemas.microsoft.com/office/drawing/2014/main" id="{EDD6B03C-2F4A-4166-9D1F-603495773964}"/>
              </a:ext>
            </a:extLst>
          </p:cNvPr>
          <p:cNvGraphicFramePr>
            <a:graphicFrameLocks noChangeAspect="1"/>
          </p:cNvGraphicFramePr>
          <p:nvPr>
            <p:extLst>
              <p:ext uri="{D42A27DB-BD31-4B8C-83A1-F6EECF244321}">
                <p14:modId xmlns:p14="http://schemas.microsoft.com/office/powerpoint/2010/main" val="2360763201"/>
              </p:ext>
            </p:extLst>
          </p:nvPr>
        </p:nvGraphicFramePr>
        <p:xfrm>
          <a:off x="1326221" y="2522877"/>
          <a:ext cx="1884362" cy="3624262"/>
        </p:xfrm>
        <a:graphic>
          <a:graphicData uri="http://schemas.openxmlformats.org/presentationml/2006/ole">
            <mc:AlternateContent xmlns:mc="http://schemas.openxmlformats.org/markup-compatibility/2006">
              <mc:Choice xmlns:v="urn:schemas-microsoft-com:vml" Requires="v">
                <p:oleObj spid="_x0000_s5126" name="Equation" r:id="rId6" imgW="799920" imgH="1536480" progId="Equation.DSMT4">
                  <p:embed/>
                </p:oleObj>
              </mc:Choice>
              <mc:Fallback>
                <p:oleObj name="Equation" r:id="rId6" imgW="799920" imgH="1536480" progId="Equation.DSMT4">
                  <p:embed/>
                  <p:pic>
                    <p:nvPicPr>
                      <p:cNvPr id="38" name="Object 37">
                        <a:extLst>
                          <a:ext uri="{FF2B5EF4-FFF2-40B4-BE49-F238E27FC236}">
                            <a16:creationId xmlns:a16="http://schemas.microsoft.com/office/drawing/2014/main" id="{64139FAE-15D3-487D-B3D9-2B2CE3E63AE6}"/>
                          </a:ext>
                        </a:extLst>
                      </p:cNvPr>
                      <p:cNvPicPr/>
                      <p:nvPr/>
                    </p:nvPicPr>
                    <p:blipFill>
                      <a:blip r:embed="rId7"/>
                      <a:stretch>
                        <a:fillRect/>
                      </a:stretch>
                    </p:blipFill>
                    <p:spPr>
                      <a:xfrm>
                        <a:off x="1326221" y="2522877"/>
                        <a:ext cx="1884362" cy="3624262"/>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9B5B9DD0-7A9F-4E73-82D5-BF3E933F6B7C}"/>
              </a:ext>
            </a:extLst>
          </p:cNvPr>
          <p:cNvGraphicFramePr>
            <a:graphicFrameLocks noChangeAspect="1"/>
          </p:cNvGraphicFramePr>
          <p:nvPr>
            <p:extLst>
              <p:ext uri="{D42A27DB-BD31-4B8C-83A1-F6EECF244321}">
                <p14:modId xmlns:p14="http://schemas.microsoft.com/office/powerpoint/2010/main" val="570457959"/>
              </p:ext>
            </p:extLst>
          </p:nvPr>
        </p:nvGraphicFramePr>
        <p:xfrm>
          <a:off x="3678826" y="2410618"/>
          <a:ext cx="4127500" cy="509587"/>
        </p:xfrm>
        <a:graphic>
          <a:graphicData uri="http://schemas.openxmlformats.org/presentationml/2006/ole">
            <mc:AlternateContent xmlns:mc="http://schemas.openxmlformats.org/markup-compatibility/2006">
              <mc:Choice xmlns:v="urn:schemas-microsoft-com:vml" Requires="v">
                <p:oleObj spid="_x0000_s5127" name="Equation" r:id="rId8" imgW="1752480" imgH="215640" progId="Equation.DSMT4">
                  <p:embed/>
                </p:oleObj>
              </mc:Choice>
              <mc:Fallback>
                <p:oleObj name="Equation" r:id="rId8" imgW="1752480" imgH="215640" progId="Equation.DSMT4">
                  <p:embed/>
                  <p:pic>
                    <p:nvPicPr>
                      <p:cNvPr id="40" name="Object 39">
                        <a:extLst>
                          <a:ext uri="{FF2B5EF4-FFF2-40B4-BE49-F238E27FC236}">
                            <a16:creationId xmlns:a16="http://schemas.microsoft.com/office/drawing/2014/main" id="{EDD6B03C-2F4A-4166-9D1F-603495773964}"/>
                          </a:ext>
                        </a:extLst>
                      </p:cNvPr>
                      <p:cNvPicPr/>
                      <p:nvPr/>
                    </p:nvPicPr>
                    <p:blipFill>
                      <a:blip r:embed="rId9"/>
                      <a:stretch>
                        <a:fillRect/>
                      </a:stretch>
                    </p:blipFill>
                    <p:spPr>
                      <a:xfrm>
                        <a:off x="3678826" y="2410618"/>
                        <a:ext cx="4127500" cy="509587"/>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02CF839A-15E5-42E6-8C93-D1476E42F1F2}"/>
              </a:ext>
            </a:extLst>
          </p:cNvPr>
          <p:cNvGraphicFramePr>
            <a:graphicFrameLocks noChangeAspect="1"/>
          </p:cNvGraphicFramePr>
          <p:nvPr>
            <p:extLst>
              <p:ext uri="{D42A27DB-BD31-4B8C-83A1-F6EECF244321}">
                <p14:modId xmlns:p14="http://schemas.microsoft.com/office/powerpoint/2010/main" val="1081068648"/>
              </p:ext>
            </p:extLst>
          </p:nvPr>
        </p:nvGraphicFramePr>
        <p:xfrm>
          <a:off x="3244138" y="3001131"/>
          <a:ext cx="3170237" cy="3625850"/>
        </p:xfrm>
        <a:graphic>
          <a:graphicData uri="http://schemas.openxmlformats.org/presentationml/2006/ole">
            <mc:AlternateContent xmlns:mc="http://schemas.openxmlformats.org/markup-compatibility/2006">
              <mc:Choice xmlns:v="urn:schemas-microsoft-com:vml" Requires="v">
                <p:oleObj spid="_x0000_s5128" name="Equation" r:id="rId10" imgW="1346040" imgH="1536480" progId="Equation.DSMT4">
                  <p:embed/>
                </p:oleObj>
              </mc:Choice>
              <mc:Fallback>
                <p:oleObj name="Equation" r:id="rId10" imgW="1346040" imgH="1536480" progId="Equation.DSMT4">
                  <p:embed/>
                  <p:pic>
                    <p:nvPicPr>
                      <p:cNvPr id="40" name="Object 39">
                        <a:extLst>
                          <a:ext uri="{FF2B5EF4-FFF2-40B4-BE49-F238E27FC236}">
                            <a16:creationId xmlns:a16="http://schemas.microsoft.com/office/drawing/2014/main" id="{EDD6B03C-2F4A-4166-9D1F-603495773964}"/>
                          </a:ext>
                        </a:extLst>
                      </p:cNvPr>
                      <p:cNvPicPr/>
                      <p:nvPr/>
                    </p:nvPicPr>
                    <p:blipFill>
                      <a:blip r:embed="rId11"/>
                      <a:stretch>
                        <a:fillRect/>
                      </a:stretch>
                    </p:blipFill>
                    <p:spPr>
                      <a:xfrm>
                        <a:off x="3244138" y="3001131"/>
                        <a:ext cx="3170237" cy="3625850"/>
                      </a:xfrm>
                      <a:prstGeom prst="rect">
                        <a:avLst/>
                      </a:prstGeom>
                    </p:spPr>
                  </p:pic>
                </p:oleObj>
              </mc:Fallback>
            </mc:AlternateContent>
          </a:graphicData>
        </a:graphic>
      </p:graphicFrame>
      <p:graphicFrame>
        <p:nvGraphicFramePr>
          <p:cNvPr id="44" name="Object 43">
            <a:extLst>
              <a:ext uri="{FF2B5EF4-FFF2-40B4-BE49-F238E27FC236}">
                <a16:creationId xmlns:a16="http://schemas.microsoft.com/office/drawing/2014/main" id="{96A3900A-29E1-4159-A790-846522309758}"/>
              </a:ext>
            </a:extLst>
          </p:cNvPr>
          <p:cNvGraphicFramePr>
            <a:graphicFrameLocks noChangeAspect="1"/>
          </p:cNvGraphicFramePr>
          <p:nvPr>
            <p:extLst>
              <p:ext uri="{D42A27DB-BD31-4B8C-83A1-F6EECF244321}">
                <p14:modId xmlns:p14="http://schemas.microsoft.com/office/powerpoint/2010/main" val="687809757"/>
              </p:ext>
            </p:extLst>
          </p:nvPr>
        </p:nvGraphicFramePr>
        <p:xfrm>
          <a:off x="130833" y="2522876"/>
          <a:ext cx="1195388" cy="3624263"/>
        </p:xfrm>
        <a:graphic>
          <a:graphicData uri="http://schemas.openxmlformats.org/presentationml/2006/ole">
            <mc:AlternateContent xmlns:mc="http://schemas.openxmlformats.org/markup-compatibility/2006">
              <mc:Choice xmlns:v="urn:schemas-microsoft-com:vml" Requires="v">
                <p:oleObj spid="_x0000_s5129" name="Equation" r:id="rId12" imgW="507960" imgH="1536480" progId="Equation.DSMT4">
                  <p:embed/>
                </p:oleObj>
              </mc:Choice>
              <mc:Fallback>
                <p:oleObj name="Equation" r:id="rId12" imgW="507960" imgH="1536480" progId="Equation.DSMT4">
                  <p:embed/>
                  <p:pic>
                    <p:nvPicPr>
                      <p:cNvPr id="40" name="Object 39">
                        <a:extLst>
                          <a:ext uri="{FF2B5EF4-FFF2-40B4-BE49-F238E27FC236}">
                            <a16:creationId xmlns:a16="http://schemas.microsoft.com/office/drawing/2014/main" id="{EDD6B03C-2F4A-4166-9D1F-603495773964}"/>
                          </a:ext>
                        </a:extLst>
                      </p:cNvPr>
                      <p:cNvPicPr/>
                      <p:nvPr/>
                    </p:nvPicPr>
                    <p:blipFill>
                      <a:blip r:embed="rId13"/>
                      <a:stretch>
                        <a:fillRect/>
                      </a:stretch>
                    </p:blipFill>
                    <p:spPr>
                      <a:xfrm>
                        <a:off x="130833" y="2522876"/>
                        <a:ext cx="1195388" cy="3624263"/>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EE78F8CF-1659-4854-831B-40CF6F49BB35}"/>
              </a:ext>
            </a:extLst>
          </p:cNvPr>
          <p:cNvGraphicFramePr>
            <a:graphicFrameLocks noChangeAspect="1"/>
          </p:cNvGraphicFramePr>
          <p:nvPr>
            <p:extLst>
              <p:ext uri="{D42A27DB-BD31-4B8C-83A1-F6EECF244321}">
                <p14:modId xmlns:p14="http://schemas.microsoft.com/office/powerpoint/2010/main" val="3949016933"/>
              </p:ext>
            </p:extLst>
          </p:nvPr>
        </p:nvGraphicFramePr>
        <p:xfrm>
          <a:off x="6565040" y="3135503"/>
          <a:ext cx="1944687" cy="928687"/>
        </p:xfrm>
        <a:graphic>
          <a:graphicData uri="http://schemas.openxmlformats.org/presentationml/2006/ole">
            <mc:AlternateContent xmlns:mc="http://schemas.openxmlformats.org/markup-compatibility/2006">
              <mc:Choice xmlns:v="urn:schemas-microsoft-com:vml" Requires="v">
                <p:oleObj spid="_x0000_s5130" name="Equation" r:id="rId14" imgW="825480" imgH="393480" progId="Equation.DSMT4">
                  <p:embed/>
                </p:oleObj>
              </mc:Choice>
              <mc:Fallback>
                <p:oleObj name="Equation" r:id="rId14" imgW="825480" imgH="393480" progId="Equation.DSMT4">
                  <p:embed/>
                  <p:pic>
                    <p:nvPicPr>
                      <p:cNvPr id="43" name="Object 42">
                        <a:extLst>
                          <a:ext uri="{FF2B5EF4-FFF2-40B4-BE49-F238E27FC236}">
                            <a16:creationId xmlns:a16="http://schemas.microsoft.com/office/drawing/2014/main" id="{02CF839A-15E5-42E6-8C93-D1476E42F1F2}"/>
                          </a:ext>
                        </a:extLst>
                      </p:cNvPr>
                      <p:cNvPicPr/>
                      <p:nvPr/>
                    </p:nvPicPr>
                    <p:blipFill>
                      <a:blip r:embed="rId15"/>
                      <a:stretch>
                        <a:fillRect/>
                      </a:stretch>
                    </p:blipFill>
                    <p:spPr>
                      <a:xfrm>
                        <a:off x="6565040" y="3135503"/>
                        <a:ext cx="1944687" cy="928687"/>
                      </a:xfrm>
                      <a:prstGeom prst="rect">
                        <a:avLst/>
                      </a:prstGeom>
                    </p:spPr>
                  </p:pic>
                </p:oleObj>
              </mc:Fallback>
            </mc:AlternateContent>
          </a:graphicData>
        </a:graphic>
      </p:graphicFrame>
      <p:graphicFrame>
        <p:nvGraphicFramePr>
          <p:cNvPr id="46" name="Object 45">
            <a:extLst>
              <a:ext uri="{FF2B5EF4-FFF2-40B4-BE49-F238E27FC236}">
                <a16:creationId xmlns:a16="http://schemas.microsoft.com/office/drawing/2014/main" id="{B61BB8FA-4F32-4B11-B7BD-D18EE97626FB}"/>
              </a:ext>
            </a:extLst>
          </p:cNvPr>
          <p:cNvGraphicFramePr>
            <a:graphicFrameLocks noChangeAspect="1"/>
          </p:cNvGraphicFramePr>
          <p:nvPr>
            <p:extLst>
              <p:ext uri="{D42A27DB-BD31-4B8C-83A1-F6EECF244321}">
                <p14:modId xmlns:p14="http://schemas.microsoft.com/office/powerpoint/2010/main" val="2026478752"/>
              </p:ext>
            </p:extLst>
          </p:nvPr>
        </p:nvGraphicFramePr>
        <p:xfrm>
          <a:off x="6705600" y="4308475"/>
          <a:ext cx="1555750" cy="808038"/>
        </p:xfrm>
        <a:graphic>
          <a:graphicData uri="http://schemas.openxmlformats.org/presentationml/2006/ole">
            <mc:AlternateContent xmlns:mc="http://schemas.openxmlformats.org/markup-compatibility/2006">
              <mc:Choice xmlns:v="urn:schemas-microsoft-com:vml" Requires="v">
                <p:oleObj spid="_x0000_s5131" name="Equation" r:id="rId16" imgW="660240" imgH="342720" progId="Equation.DSMT4">
                  <p:embed/>
                </p:oleObj>
              </mc:Choice>
              <mc:Fallback>
                <p:oleObj name="Equation" r:id="rId16" imgW="660240" imgH="342720" progId="Equation.DSMT4">
                  <p:embed/>
                  <p:pic>
                    <p:nvPicPr>
                      <p:cNvPr id="45" name="Object 44">
                        <a:extLst>
                          <a:ext uri="{FF2B5EF4-FFF2-40B4-BE49-F238E27FC236}">
                            <a16:creationId xmlns:a16="http://schemas.microsoft.com/office/drawing/2014/main" id="{EE78F8CF-1659-4854-831B-40CF6F49BB35}"/>
                          </a:ext>
                        </a:extLst>
                      </p:cNvPr>
                      <p:cNvPicPr/>
                      <p:nvPr/>
                    </p:nvPicPr>
                    <p:blipFill>
                      <a:blip r:embed="rId17"/>
                      <a:stretch>
                        <a:fillRect/>
                      </a:stretch>
                    </p:blipFill>
                    <p:spPr>
                      <a:xfrm>
                        <a:off x="6705600" y="4308475"/>
                        <a:ext cx="1555750" cy="808038"/>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4D9622E2-DB34-42A4-84E5-4F26284464C7}"/>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22547324"/>
      </p:ext>
    </p:extLst>
  </p:cSld>
  <p:clrMapOvr>
    <a:masterClrMapping/>
  </p:clrMapOvr>
  <mc:AlternateContent xmlns:mc="http://schemas.openxmlformats.org/markup-compatibility/2006">
    <mc:Choice xmlns:p14="http://schemas.microsoft.com/office/powerpoint/2010/main" Requires="p14">
      <p:transition spd="slow" p14:dur="2000" advTm="96545"/>
    </mc:Choice>
    <mc:Fallback>
      <p:transition spd="slow" advTm="96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600200"/>
            <a:ext cx="7924801" cy="4525963"/>
          </a:xfrm>
        </p:spPr>
        <p:txBody>
          <a:bodyPr/>
          <a:lstStyle/>
          <a:p>
            <a:r>
              <a:rPr lang="en-US" dirty="0"/>
              <a:t>We can compare the noisy signal and the least-squares best-fitting sinusoid</a:t>
            </a:r>
          </a:p>
        </p:txBody>
      </p:sp>
      <p:sp>
        <p:nvSpPr>
          <p:cNvPr id="2" name="Title 1"/>
          <p:cNvSpPr>
            <a:spLocks noGrp="1"/>
          </p:cNvSpPr>
          <p:nvPr>
            <p:ph type="title"/>
          </p:nvPr>
        </p:nvSpPr>
        <p:spPr/>
        <p:txBody>
          <a:bodyPr/>
          <a:lstStyle/>
          <a:p>
            <a:r>
              <a:rPr lang="en-US" dirty="0"/>
              <a:t>Periodic data</a:t>
            </a:r>
            <a:endParaRPr lang="en-CA" dirty="0"/>
          </a:p>
        </p:txBody>
      </p:sp>
      <p:sp>
        <p:nvSpPr>
          <p:cNvPr id="4" name="Footer Placeholder 3"/>
          <p:cNvSpPr>
            <a:spLocks noGrp="1"/>
          </p:cNvSpPr>
          <p:nvPr>
            <p:ph type="ftr" sz="quarter" idx="11"/>
          </p:nvPr>
        </p:nvSpPr>
        <p:spPr/>
        <p:txBody>
          <a:bodyPr/>
          <a:lstStyle/>
          <a:p>
            <a:r>
              <a:rPr lang="en-US"/>
              <a:t>Frequency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dirty="0"/>
          </a:p>
        </p:txBody>
      </p:sp>
      <p:sp>
        <p:nvSpPr>
          <p:cNvPr id="26" name="Oval 25">
            <a:extLst>
              <a:ext uri="{FF2B5EF4-FFF2-40B4-BE49-F238E27FC236}">
                <a16:creationId xmlns:a16="http://schemas.microsoft.com/office/drawing/2014/main" id="{FCF850EE-ED79-4254-A3F5-D0B45FE36946}"/>
              </a:ext>
            </a:extLst>
          </p:cNvPr>
          <p:cNvSpPr/>
          <p:nvPr/>
        </p:nvSpPr>
        <p:spPr>
          <a:xfrm>
            <a:off x="3462844" y="291386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AF2A3FD-A636-4372-B42C-A559E18222C5}"/>
              </a:ext>
            </a:extLst>
          </p:cNvPr>
          <p:cNvSpPr/>
          <p:nvPr/>
        </p:nvSpPr>
        <p:spPr>
          <a:xfrm>
            <a:off x="5344202" y="470866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DEE85A0-39D9-48DB-817E-B63907152C5B}"/>
              </a:ext>
            </a:extLst>
          </p:cNvPr>
          <p:cNvSpPr/>
          <p:nvPr/>
        </p:nvSpPr>
        <p:spPr>
          <a:xfrm>
            <a:off x="4415573" y="3801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39173065-ABE2-43A2-9A84-195CE8D22C2C}"/>
              </a:ext>
            </a:extLst>
          </p:cNvPr>
          <p:cNvCxnSpPr>
            <a:cxnSpLocks/>
          </p:cNvCxnSpPr>
          <p:nvPr/>
        </p:nvCxnSpPr>
        <p:spPr>
          <a:xfrm>
            <a:off x="6339852" y="38382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890637F-6987-4925-A547-E1762537F4D8}"/>
              </a:ext>
            </a:extLst>
          </p:cNvPr>
          <p:cNvSpPr txBox="1"/>
          <p:nvPr/>
        </p:nvSpPr>
        <p:spPr>
          <a:xfrm>
            <a:off x="6183399" y="4027545"/>
            <a:ext cx="31290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0</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F70D4CF3-2278-4C08-BFA2-4C5B91B99952}"/>
              </a:ext>
            </a:extLst>
          </p:cNvPr>
          <p:cNvCxnSpPr>
            <a:cxnSpLocks/>
          </p:cNvCxnSpPr>
          <p:nvPr/>
        </p:nvCxnSpPr>
        <p:spPr>
          <a:xfrm flipH="1">
            <a:off x="2228146" y="3928569"/>
            <a:ext cx="5185085" cy="99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628776-578C-4623-B0B6-03240927EDE7}"/>
              </a:ext>
            </a:extLst>
          </p:cNvPr>
          <p:cNvCxnSpPr>
            <a:cxnSpLocks/>
          </p:cNvCxnSpPr>
          <p:nvPr/>
        </p:nvCxnSpPr>
        <p:spPr>
          <a:xfrm>
            <a:off x="5380557" y="38382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1F4765A-BC8F-4337-996B-3951DAF1D266}"/>
              </a:ext>
            </a:extLst>
          </p:cNvPr>
          <p:cNvSpPr txBox="1"/>
          <p:nvPr/>
        </p:nvSpPr>
        <p:spPr>
          <a:xfrm>
            <a:off x="5105482" y="40275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–2</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7" name="Straight Connector 46">
            <a:extLst>
              <a:ext uri="{FF2B5EF4-FFF2-40B4-BE49-F238E27FC236}">
                <a16:creationId xmlns:a16="http://schemas.microsoft.com/office/drawing/2014/main" id="{233CFD5D-FAC1-449D-9A84-C270EE93ACA6}"/>
              </a:ext>
            </a:extLst>
          </p:cNvPr>
          <p:cNvCxnSpPr>
            <a:cxnSpLocks/>
          </p:cNvCxnSpPr>
          <p:nvPr/>
        </p:nvCxnSpPr>
        <p:spPr>
          <a:xfrm>
            <a:off x="5384904" y="38382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E63838A-8FC2-4623-BAAB-0355B81D5E38}"/>
              </a:ext>
            </a:extLst>
          </p:cNvPr>
          <p:cNvCxnSpPr>
            <a:cxnSpLocks/>
          </p:cNvCxnSpPr>
          <p:nvPr/>
        </p:nvCxnSpPr>
        <p:spPr>
          <a:xfrm>
            <a:off x="4455123" y="38382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035CA04-71AD-4C15-8BE6-A98F93AC8C54}"/>
              </a:ext>
            </a:extLst>
          </p:cNvPr>
          <p:cNvSpPr txBox="1"/>
          <p:nvPr/>
        </p:nvSpPr>
        <p:spPr>
          <a:xfrm>
            <a:off x="4189613" y="40275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–4</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50" name="Straight Connector 49">
            <a:extLst>
              <a:ext uri="{FF2B5EF4-FFF2-40B4-BE49-F238E27FC236}">
                <a16:creationId xmlns:a16="http://schemas.microsoft.com/office/drawing/2014/main" id="{A17BFA23-93BD-4D7F-883B-F0E0EB9FCEE6}"/>
              </a:ext>
            </a:extLst>
          </p:cNvPr>
          <p:cNvCxnSpPr>
            <a:cxnSpLocks/>
          </p:cNvCxnSpPr>
          <p:nvPr/>
        </p:nvCxnSpPr>
        <p:spPr>
          <a:xfrm>
            <a:off x="3508564" y="38382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0C5355F-10EE-4070-BBC1-6E872F0FFFB6}"/>
              </a:ext>
            </a:extLst>
          </p:cNvPr>
          <p:cNvSpPr txBox="1"/>
          <p:nvPr/>
        </p:nvSpPr>
        <p:spPr>
          <a:xfrm>
            <a:off x="3234665" y="4027545"/>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–6</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36" name="Oval 35">
            <a:extLst>
              <a:ext uri="{FF2B5EF4-FFF2-40B4-BE49-F238E27FC236}">
                <a16:creationId xmlns:a16="http://schemas.microsoft.com/office/drawing/2014/main" id="{732C802E-2E5B-4632-BCCB-972B02A21425}"/>
              </a:ext>
            </a:extLst>
          </p:cNvPr>
          <p:cNvSpPr/>
          <p:nvPr/>
        </p:nvSpPr>
        <p:spPr>
          <a:xfrm>
            <a:off x="6304657" y="501212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48A1DC53-A4BC-4D65-AA7B-DF2BF1FC15F0}"/>
              </a:ext>
            </a:extLst>
          </p:cNvPr>
          <p:cNvCxnSpPr>
            <a:cxnSpLocks/>
          </p:cNvCxnSpPr>
          <p:nvPr/>
        </p:nvCxnSpPr>
        <p:spPr>
          <a:xfrm>
            <a:off x="5875305" y="3825445"/>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A927070-BEBC-4427-950B-BFAA035F2969}"/>
              </a:ext>
            </a:extLst>
          </p:cNvPr>
          <p:cNvSpPr txBox="1"/>
          <p:nvPr/>
        </p:nvSpPr>
        <p:spPr>
          <a:xfrm>
            <a:off x="5608682" y="4014691"/>
            <a:ext cx="441146" cy="605294"/>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a:t>
            </a:r>
            <a:endParaRPr lang="en-US" sz="2000" baseline="-25000" dirty="0">
              <a:solidFill>
                <a:schemeClr val="bg1"/>
              </a:solidFill>
              <a:latin typeface="Times New Roman" panose="02020603050405020304" pitchFamily="18" charset="0"/>
              <a:cs typeface="Times New Roman" panose="02020603050405020304" pitchFamily="18" charset="0"/>
            </a:endParaRPr>
          </a:p>
          <a:p>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41" name="Straight Connector 40">
            <a:extLst>
              <a:ext uri="{FF2B5EF4-FFF2-40B4-BE49-F238E27FC236}">
                <a16:creationId xmlns:a16="http://schemas.microsoft.com/office/drawing/2014/main" id="{BF89B5D1-FC01-46D7-A85B-48FE19604197}"/>
              </a:ext>
            </a:extLst>
          </p:cNvPr>
          <p:cNvCxnSpPr>
            <a:cxnSpLocks/>
          </p:cNvCxnSpPr>
          <p:nvPr/>
        </p:nvCxnSpPr>
        <p:spPr>
          <a:xfrm>
            <a:off x="4916010" y="3825445"/>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9B1C0AC-4842-48C7-893A-53F64256D66D}"/>
              </a:ext>
            </a:extLst>
          </p:cNvPr>
          <p:cNvSpPr txBox="1"/>
          <p:nvPr/>
        </p:nvSpPr>
        <p:spPr>
          <a:xfrm>
            <a:off x="4640935" y="4014691"/>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–3</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58" name="Straight Connector 57">
            <a:extLst>
              <a:ext uri="{FF2B5EF4-FFF2-40B4-BE49-F238E27FC236}">
                <a16:creationId xmlns:a16="http://schemas.microsoft.com/office/drawing/2014/main" id="{9D8AC8CD-2712-4A25-AD81-165FC5A17B7F}"/>
              </a:ext>
            </a:extLst>
          </p:cNvPr>
          <p:cNvCxnSpPr>
            <a:cxnSpLocks/>
          </p:cNvCxnSpPr>
          <p:nvPr/>
        </p:nvCxnSpPr>
        <p:spPr>
          <a:xfrm>
            <a:off x="4920357" y="3825445"/>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286649F-FC11-4836-9E22-6CA58DB38868}"/>
              </a:ext>
            </a:extLst>
          </p:cNvPr>
          <p:cNvCxnSpPr>
            <a:cxnSpLocks/>
          </p:cNvCxnSpPr>
          <p:nvPr/>
        </p:nvCxnSpPr>
        <p:spPr>
          <a:xfrm>
            <a:off x="3990576" y="3825445"/>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A38FB0A6-5C8F-427F-AF0C-A4F4A61EAE32}"/>
              </a:ext>
            </a:extLst>
          </p:cNvPr>
          <p:cNvSpPr txBox="1"/>
          <p:nvPr/>
        </p:nvSpPr>
        <p:spPr>
          <a:xfrm>
            <a:off x="3725066" y="4014691"/>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–5</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cxnSp>
        <p:nvCxnSpPr>
          <p:cNvPr id="61" name="Straight Connector 60">
            <a:extLst>
              <a:ext uri="{FF2B5EF4-FFF2-40B4-BE49-F238E27FC236}">
                <a16:creationId xmlns:a16="http://schemas.microsoft.com/office/drawing/2014/main" id="{147A9888-8AEA-4742-A26F-F314522785F1}"/>
              </a:ext>
            </a:extLst>
          </p:cNvPr>
          <p:cNvCxnSpPr>
            <a:cxnSpLocks/>
          </p:cNvCxnSpPr>
          <p:nvPr/>
        </p:nvCxnSpPr>
        <p:spPr>
          <a:xfrm>
            <a:off x="3044017" y="3825445"/>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2968BA28-6491-4021-8B59-E0FF2CE85FAF}"/>
              </a:ext>
            </a:extLst>
          </p:cNvPr>
          <p:cNvSpPr txBox="1"/>
          <p:nvPr/>
        </p:nvSpPr>
        <p:spPr>
          <a:xfrm>
            <a:off x="2770118" y="4014691"/>
            <a:ext cx="441146" cy="400110"/>
          </a:xfrm>
          <a:prstGeom prst="rect">
            <a:avLst/>
          </a:prstGeom>
          <a:noFill/>
        </p:spPr>
        <p:txBody>
          <a:bodyPr wrap="none" rtlCol="0">
            <a:spAutoFit/>
          </a:bodyPr>
          <a:lstStyle/>
          <a:p>
            <a:r>
              <a:rPr lang="en-US" sz="2000" dirty="0">
                <a:solidFill>
                  <a:schemeClr val="bg1"/>
                </a:solidFill>
                <a:latin typeface="Times New Roman" panose="02020603050405020304" pitchFamily="18" charset="0"/>
                <a:cs typeface="Times New Roman" panose="02020603050405020304" pitchFamily="18" charset="0"/>
              </a:rPr>
              <a:t>–7</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sp>
        <p:nvSpPr>
          <p:cNvPr id="65" name="Oval 64">
            <a:extLst>
              <a:ext uri="{FF2B5EF4-FFF2-40B4-BE49-F238E27FC236}">
                <a16:creationId xmlns:a16="http://schemas.microsoft.com/office/drawing/2014/main" id="{FABFE4FC-A029-42CA-944F-C466FBA85698}"/>
              </a:ext>
            </a:extLst>
          </p:cNvPr>
          <p:cNvSpPr/>
          <p:nvPr/>
        </p:nvSpPr>
        <p:spPr>
          <a:xfrm>
            <a:off x="2998297" y="268066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093C2239-CB84-4CF8-A9B6-37FE6FB950CE}"/>
              </a:ext>
            </a:extLst>
          </p:cNvPr>
          <p:cNvSpPr/>
          <p:nvPr/>
        </p:nvSpPr>
        <p:spPr>
          <a:xfrm>
            <a:off x="4871172" y="411064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1C8AECC-8F71-46AD-B16D-79F61CD214DD}"/>
              </a:ext>
            </a:extLst>
          </p:cNvPr>
          <p:cNvSpPr/>
          <p:nvPr/>
        </p:nvSpPr>
        <p:spPr>
          <a:xfrm>
            <a:off x="3952102" y="305520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A7155D1B-8F06-4988-867D-A9047866E285}"/>
              </a:ext>
            </a:extLst>
          </p:cNvPr>
          <p:cNvSpPr/>
          <p:nvPr/>
        </p:nvSpPr>
        <p:spPr>
          <a:xfrm>
            <a:off x="5840342" y="478943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E6D15F7D-373F-4907-B91E-D95F17086DF9}"/>
              </a:ext>
            </a:extLst>
          </p:cNvPr>
          <p:cNvSpPr/>
          <p:nvPr/>
        </p:nvSpPr>
        <p:spPr>
          <a:xfrm>
            <a:off x="3461006" y="293405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031C19A-6F06-465D-9D46-78FACBF8CCB6}"/>
              </a:ext>
            </a:extLst>
          </p:cNvPr>
          <p:cNvSpPr/>
          <p:nvPr/>
        </p:nvSpPr>
        <p:spPr>
          <a:xfrm>
            <a:off x="5353381" y="445343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FC1E013C-4DE3-4200-B618-40D503BF35B9}"/>
              </a:ext>
            </a:extLst>
          </p:cNvPr>
          <p:cNvSpPr/>
          <p:nvPr/>
        </p:nvSpPr>
        <p:spPr>
          <a:xfrm>
            <a:off x="4424752" y="368979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B40A6D6C-F96C-4DAB-88BB-39E25F0C2CC6}"/>
              </a:ext>
            </a:extLst>
          </p:cNvPr>
          <p:cNvSpPr/>
          <p:nvPr/>
        </p:nvSpPr>
        <p:spPr>
          <a:xfrm>
            <a:off x="6302819" y="506537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FE2497B0-679A-46C0-8E12-138873CEE254}"/>
              </a:ext>
            </a:extLst>
          </p:cNvPr>
          <p:cNvSpPr/>
          <p:nvPr/>
        </p:nvSpPr>
        <p:spPr>
          <a:xfrm>
            <a:off x="2996459" y="262374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D7669B66-3319-411F-8736-D7D4BB38FF71}"/>
              </a:ext>
            </a:extLst>
          </p:cNvPr>
          <p:cNvSpPr/>
          <p:nvPr/>
        </p:nvSpPr>
        <p:spPr>
          <a:xfrm>
            <a:off x="4869334" y="409779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C98B630A-3610-478D-B157-01082E0658C0}"/>
              </a:ext>
            </a:extLst>
          </p:cNvPr>
          <p:cNvSpPr/>
          <p:nvPr/>
        </p:nvSpPr>
        <p:spPr>
          <a:xfrm>
            <a:off x="3961281" y="327370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F807A06B-36C9-42D2-821C-FC37D5E13FFC}"/>
              </a:ext>
            </a:extLst>
          </p:cNvPr>
          <p:cNvSpPr/>
          <p:nvPr/>
        </p:nvSpPr>
        <p:spPr>
          <a:xfrm>
            <a:off x="5838504" y="480962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59F82072-E4CE-42E1-AB40-350AB55CEFD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5140389"/>
      </p:ext>
    </p:extLst>
  </p:cSld>
  <p:clrMapOvr>
    <a:masterClrMapping/>
  </p:clrMapOvr>
  <mc:AlternateContent xmlns:mc="http://schemas.openxmlformats.org/markup-compatibility/2006">
    <mc:Choice xmlns:p14="http://schemas.microsoft.com/office/powerpoint/2010/main" Requires="p14">
      <p:transition spd="slow" p14:dur="2000" advTm="45734"/>
    </mc:Choice>
    <mc:Fallback>
      <p:transition spd="slow" advTm="45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bldLst>
      <p:bldP spid="78" grpId="0" animBg="1"/>
      <p:bldP spid="79" grpId="0" animBg="1"/>
      <p:bldP spid="80" grpId="0" animBg="1"/>
      <p:bldP spid="81" grpId="0" animBg="1"/>
      <p:bldP spid="82" grpId="0" animBg="1"/>
      <p:bldP spid="83" grpId="0" animBg="1"/>
      <p:bldP spid="84" grpId="0" animBg="1"/>
      <p:bldP spid="8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ahead</a:t>
            </a:r>
            <a:endParaRPr lang="en-CA" dirty="0"/>
          </a:p>
        </p:txBody>
      </p:sp>
      <p:sp>
        <p:nvSpPr>
          <p:cNvPr id="3" name="Content Placeholder 2"/>
          <p:cNvSpPr>
            <a:spLocks noGrp="1"/>
          </p:cNvSpPr>
          <p:nvPr>
            <p:ph idx="1"/>
          </p:nvPr>
        </p:nvSpPr>
        <p:spPr>
          <a:xfrm>
            <a:off x="457199" y="1600200"/>
            <a:ext cx="8105888" cy="4525963"/>
          </a:xfrm>
        </p:spPr>
        <p:txBody>
          <a:bodyPr/>
          <a:lstStyle/>
          <a:p>
            <a:r>
              <a:rPr lang="en-US" dirty="0"/>
              <a:t>This, however, is expensive and narrowly focused</a:t>
            </a:r>
          </a:p>
          <a:p>
            <a:pPr lvl="1"/>
            <a:r>
              <a:rPr lang="en-US" dirty="0"/>
              <a:t>Instead, we will focus on frequency analysis</a:t>
            </a:r>
          </a:p>
          <a:p>
            <a:pPr lvl="1"/>
            <a:r>
              <a:rPr lang="en-US" dirty="0"/>
              <a:t>We will transform the data into the frequencies involved</a:t>
            </a:r>
          </a:p>
          <a:p>
            <a:pPr lvl="1"/>
            <a:endParaRPr lang="en-US" dirty="0"/>
          </a:p>
          <a:p>
            <a:r>
              <a:rPr lang="en-US" dirty="0"/>
              <a:t>Our approach:</a:t>
            </a:r>
          </a:p>
          <a:p>
            <a:pPr lvl="1"/>
            <a:r>
              <a:rPr lang="en-US" dirty="0"/>
              <a:t>A review of linear algebra and inner products</a:t>
            </a:r>
          </a:p>
          <a:p>
            <a:pPr lvl="1"/>
            <a:r>
              <a:rPr lang="en-US" dirty="0"/>
              <a:t>We will look at complex exponential Fourier series</a:t>
            </a:r>
          </a:p>
          <a:p>
            <a:pPr lvl="1"/>
            <a:r>
              <a:rPr lang="en-US" dirty="0"/>
              <a:t>This will motivate a discrete Fourier transform on vectors</a:t>
            </a:r>
          </a:p>
          <a:p>
            <a:pPr lvl="2"/>
            <a:r>
              <a:rPr lang="en-US" dirty="0"/>
              <a:t>We will then look at the fast Fourier transform</a:t>
            </a:r>
          </a:p>
          <a:p>
            <a:pPr lvl="1"/>
            <a:endParaRPr lang="en-US" dirty="0"/>
          </a:p>
        </p:txBody>
      </p:sp>
      <p:sp>
        <p:nvSpPr>
          <p:cNvPr id="4" name="Footer Placeholder 3"/>
          <p:cNvSpPr>
            <a:spLocks noGrp="1"/>
          </p:cNvSpPr>
          <p:nvPr>
            <p:ph type="ftr" sz="quarter" idx="11"/>
          </p:nvPr>
        </p:nvSpPr>
        <p:spPr/>
        <p:txBody>
          <a:bodyPr/>
          <a:lstStyle/>
          <a:p>
            <a:r>
              <a:rPr lang="en-US"/>
              <a:t>Frequency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dirty="0"/>
          </a:p>
        </p:txBody>
      </p:sp>
      <p:pic>
        <p:nvPicPr>
          <p:cNvPr id="9" name="Audio 8">
            <a:hlinkClick r:id="" action="ppaction://media"/>
            <a:extLst>
              <a:ext uri="{FF2B5EF4-FFF2-40B4-BE49-F238E27FC236}">
                <a16:creationId xmlns:a16="http://schemas.microsoft.com/office/drawing/2014/main" id="{496CA272-3B39-4D71-ACED-5C2FEA3A232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74834288"/>
      </p:ext>
    </p:extLst>
  </p:cSld>
  <p:clrMapOvr>
    <a:masterClrMapping/>
  </p:clrMapOvr>
  <mc:AlternateContent xmlns:mc="http://schemas.openxmlformats.org/markup-compatibility/2006">
    <mc:Choice xmlns:p14="http://schemas.microsoft.com/office/powerpoint/2010/main" Requires="p14">
      <p:transition spd="slow" p14:dur="2000" advTm="139715"/>
    </mc:Choice>
    <mc:Fallback>
      <p:transition spd="slow" advTm="13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Finite-dimensional vectors</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Recall that the definition of a finite-dimensional vector</a:t>
            </a:r>
          </a:p>
          <a:p>
            <a:pPr lvl="1"/>
            <a:r>
              <a:rPr lang="en-US" dirty="0"/>
              <a:t>A vector in </a:t>
            </a:r>
            <a:r>
              <a:rPr lang="en-US" b="1" dirty="0"/>
              <a:t>R</a:t>
            </a:r>
            <a:r>
              <a:rPr lang="en-US" baseline="30000" dirty="0"/>
              <a:t>8</a:t>
            </a:r>
            <a:r>
              <a:rPr lang="en-US" dirty="0"/>
              <a:t> has eight real entries</a:t>
            </a:r>
          </a:p>
          <a:p>
            <a:pPr lvl="1"/>
            <a:r>
              <a:rPr lang="en-US" dirty="0">
                <a:solidFill>
                  <a:prstClr val="white"/>
                </a:solidFill>
                <a:latin typeface="Times New Roman" panose="02020603050405020304" pitchFamily="18" charset="0"/>
              </a:rPr>
              <a:t>We can take linear combinations of these vectors</a:t>
            </a:r>
          </a:p>
        </p:txBody>
      </p:sp>
      <p:sp>
        <p:nvSpPr>
          <p:cNvPr id="4" name="Footer Placeholder 3"/>
          <p:cNvSpPr>
            <a:spLocks noGrp="1"/>
          </p:cNvSpPr>
          <p:nvPr>
            <p:ph type="ftr" sz="quarter" idx="11"/>
          </p:nvPr>
        </p:nvSpPr>
        <p:spPr/>
        <p:txBody>
          <a:bodyPr/>
          <a:lstStyle/>
          <a:p>
            <a:r>
              <a:rPr lang="en-US"/>
              <a:t>Frequency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dirty="0"/>
          </a:p>
        </p:txBody>
      </p:sp>
      <p:graphicFrame>
        <p:nvGraphicFramePr>
          <p:cNvPr id="11" name="Object 10">
            <a:extLst>
              <a:ext uri="{FF2B5EF4-FFF2-40B4-BE49-F238E27FC236}">
                <a16:creationId xmlns:a16="http://schemas.microsoft.com/office/drawing/2014/main" id="{DB2CF9FC-B7F7-45B1-B383-21E14E335250}"/>
              </a:ext>
            </a:extLst>
          </p:cNvPr>
          <p:cNvGraphicFramePr>
            <a:graphicFrameLocks noChangeAspect="1"/>
          </p:cNvGraphicFramePr>
          <p:nvPr>
            <p:extLst>
              <p:ext uri="{D42A27DB-BD31-4B8C-83A1-F6EECF244321}">
                <p14:modId xmlns:p14="http://schemas.microsoft.com/office/powerpoint/2010/main" val="992365639"/>
              </p:ext>
            </p:extLst>
          </p:nvPr>
        </p:nvGraphicFramePr>
        <p:xfrm>
          <a:off x="1127763" y="2984518"/>
          <a:ext cx="1303194" cy="3294785"/>
        </p:xfrm>
        <a:graphic>
          <a:graphicData uri="http://schemas.openxmlformats.org/presentationml/2006/ole">
            <mc:AlternateContent xmlns:mc="http://schemas.openxmlformats.org/markup-compatibility/2006">
              <mc:Choice xmlns:v="urn:schemas-microsoft-com:vml" Requires="v">
                <p:oleObj spid="_x0000_s7172" name="Equation" r:id="rId6" imgW="609480" imgH="1536480" progId="Equation.DSMT4">
                  <p:embed/>
                </p:oleObj>
              </mc:Choice>
              <mc:Fallback>
                <p:oleObj name="Equation" r:id="rId6" imgW="609480" imgH="1536480" progId="Equation.DSMT4">
                  <p:embed/>
                  <p:pic>
                    <p:nvPicPr>
                      <p:cNvPr id="44" name="Object 43">
                        <a:extLst>
                          <a:ext uri="{FF2B5EF4-FFF2-40B4-BE49-F238E27FC236}">
                            <a16:creationId xmlns:a16="http://schemas.microsoft.com/office/drawing/2014/main" id="{96A3900A-29E1-4159-A790-846522309758}"/>
                          </a:ext>
                        </a:extLst>
                      </p:cNvPr>
                      <p:cNvPicPr/>
                      <p:nvPr/>
                    </p:nvPicPr>
                    <p:blipFill>
                      <a:blip r:embed="rId7"/>
                      <a:stretch>
                        <a:fillRect/>
                      </a:stretch>
                    </p:blipFill>
                    <p:spPr>
                      <a:xfrm>
                        <a:off x="1127763" y="2984518"/>
                        <a:ext cx="1303194" cy="329478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EBA9452-778F-4F5D-B579-2A0C4F6B21C6}"/>
              </a:ext>
            </a:extLst>
          </p:cNvPr>
          <p:cNvGraphicFramePr>
            <a:graphicFrameLocks noChangeAspect="1"/>
          </p:cNvGraphicFramePr>
          <p:nvPr>
            <p:extLst>
              <p:ext uri="{D42A27DB-BD31-4B8C-83A1-F6EECF244321}">
                <p14:modId xmlns:p14="http://schemas.microsoft.com/office/powerpoint/2010/main" val="381489459"/>
              </p:ext>
            </p:extLst>
          </p:nvPr>
        </p:nvGraphicFramePr>
        <p:xfrm>
          <a:off x="2863816" y="2984517"/>
          <a:ext cx="1303194" cy="3294785"/>
        </p:xfrm>
        <a:graphic>
          <a:graphicData uri="http://schemas.openxmlformats.org/presentationml/2006/ole">
            <mc:AlternateContent xmlns:mc="http://schemas.openxmlformats.org/markup-compatibility/2006">
              <mc:Choice xmlns:v="urn:schemas-microsoft-com:vml" Requires="v">
                <p:oleObj spid="_x0000_s7173" name="Equation" r:id="rId8" imgW="609480" imgH="1536480" progId="Equation.DSMT4">
                  <p:embed/>
                </p:oleObj>
              </mc:Choice>
              <mc:Fallback>
                <p:oleObj name="Equation" r:id="rId8" imgW="609480" imgH="1536480" progId="Equation.DSMT4">
                  <p:embed/>
                  <p:pic>
                    <p:nvPicPr>
                      <p:cNvPr id="11" name="Object 10">
                        <a:extLst>
                          <a:ext uri="{FF2B5EF4-FFF2-40B4-BE49-F238E27FC236}">
                            <a16:creationId xmlns:a16="http://schemas.microsoft.com/office/drawing/2014/main" id="{DB2CF9FC-B7F7-45B1-B383-21E14E335250}"/>
                          </a:ext>
                        </a:extLst>
                      </p:cNvPr>
                      <p:cNvPicPr/>
                      <p:nvPr/>
                    </p:nvPicPr>
                    <p:blipFill>
                      <a:blip r:embed="rId9"/>
                      <a:stretch>
                        <a:fillRect/>
                      </a:stretch>
                    </p:blipFill>
                    <p:spPr>
                      <a:xfrm>
                        <a:off x="2863816" y="2984517"/>
                        <a:ext cx="1303194" cy="329478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C5BC542D-6D59-4340-8B8C-CAE759834E67}"/>
              </a:ext>
            </a:extLst>
          </p:cNvPr>
          <p:cNvGraphicFramePr>
            <a:graphicFrameLocks noChangeAspect="1"/>
          </p:cNvGraphicFramePr>
          <p:nvPr>
            <p:extLst>
              <p:ext uri="{D42A27DB-BD31-4B8C-83A1-F6EECF244321}">
                <p14:modId xmlns:p14="http://schemas.microsoft.com/office/powerpoint/2010/main" val="1726893300"/>
              </p:ext>
            </p:extLst>
          </p:nvPr>
        </p:nvGraphicFramePr>
        <p:xfrm>
          <a:off x="4578962" y="2984517"/>
          <a:ext cx="2606675" cy="3294063"/>
        </p:xfrm>
        <a:graphic>
          <a:graphicData uri="http://schemas.openxmlformats.org/presentationml/2006/ole">
            <mc:AlternateContent xmlns:mc="http://schemas.openxmlformats.org/markup-compatibility/2006">
              <mc:Choice xmlns:v="urn:schemas-microsoft-com:vml" Requires="v">
                <p:oleObj spid="_x0000_s7174" name="Equation" r:id="rId10" imgW="1218960" imgH="1536480" progId="Equation.DSMT4">
                  <p:embed/>
                </p:oleObj>
              </mc:Choice>
              <mc:Fallback>
                <p:oleObj name="Equation" r:id="rId10" imgW="1218960" imgH="1536480" progId="Equation.DSMT4">
                  <p:embed/>
                  <p:pic>
                    <p:nvPicPr>
                      <p:cNvPr id="12" name="Object 11">
                        <a:extLst>
                          <a:ext uri="{FF2B5EF4-FFF2-40B4-BE49-F238E27FC236}">
                            <a16:creationId xmlns:a16="http://schemas.microsoft.com/office/drawing/2014/main" id="{AEBA9452-778F-4F5D-B579-2A0C4F6B21C6}"/>
                          </a:ext>
                        </a:extLst>
                      </p:cNvPr>
                      <p:cNvPicPr/>
                      <p:nvPr/>
                    </p:nvPicPr>
                    <p:blipFill>
                      <a:blip r:embed="rId11"/>
                      <a:stretch>
                        <a:fillRect/>
                      </a:stretch>
                    </p:blipFill>
                    <p:spPr>
                      <a:xfrm>
                        <a:off x="4578962" y="2984517"/>
                        <a:ext cx="2606675" cy="3294063"/>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0B03D190-A38D-4B1C-A535-5A2662CDBF9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45149040"/>
      </p:ext>
    </p:extLst>
  </p:cSld>
  <p:clrMapOvr>
    <a:masterClrMapping/>
  </p:clrMapOvr>
  <mc:AlternateContent xmlns:mc="http://schemas.openxmlformats.org/markup-compatibility/2006">
    <mc:Choice xmlns:p14="http://schemas.microsoft.com/office/powerpoint/2010/main" Requires="p14">
      <p:transition spd="slow" p14:dur="2000" advTm="67447"/>
    </mc:Choice>
    <mc:Fallback>
      <p:transition spd="slow" advTm="67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Functions are vectors</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Recall that a function of </a:t>
            </a:r>
            <a:r>
              <a:rPr lang="en-US" i="1" dirty="0">
                <a:latin typeface="Times New Roman" panose="02020603050405020304" pitchFamily="18" charset="0"/>
              </a:rPr>
              <a:t>t</a:t>
            </a:r>
            <a:r>
              <a:rPr lang="en-US" dirty="0"/>
              <a:t> is a function </a:t>
            </a:r>
            <a:r>
              <a:rPr lang="en-US" i="1" dirty="0">
                <a:latin typeface="Times New Roman" panose="02020603050405020304" pitchFamily="18" charset="0"/>
              </a:rPr>
              <a:t>f</a:t>
            </a:r>
            <a:r>
              <a:rPr lang="en-US" dirty="0"/>
              <a:t> such that we can evaluate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dirty="0"/>
              <a:t> for all </a:t>
            </a:r>
            <a:r>
              <a:rPr lang="en-US" i="1" dirty="0">
                <a:latin typeface="Times New Roman" panose="02020603050405020304" pitchFamily="18" charset="0"/>
              </a:rPr>
              <a:t>t</a:t>
            </a:r>
            <a:r>
              <a:rPr lang="en-US" dirty="0"/>
              <a:t> on a given domain</a:t>
            </a:r>
          </a:p>
          <a:p>
            <a:pPr lvl="1"/>
            <a:r>
              <a:rPr lang="en-US" dirty="0">
                <a:solidFill>
                  <a:prstClr val="white"/>
                </a:solidFill>
                <a:latin typeface="Times New Roman" panose="02020603050405020304" pitchFamily="18" charset="0"/>
              </a:rPr>
              <a:t>We can take linear combinations of these functions</a:t>
            </a:r>
          </a:p>
          <a:p>
            <a:pPr lvl="1"/>
            <a:endParaRPr lang="en-US" dirty="0">
              <a:solidFill>
                <a:prstClr val="white"/>
              </a:solidFill>
              <a:latin typeface="Times New Roman" panose="02020603050405020304" pitchFamily="18" charset="0"/>
            </a:endParaRPr>
          </a:p>
          <a:p>
            <a:pPr lvl="1"/>
            <a:endParaRPr lang="en-US" dirty="0">
              <a:solidFill>
                <a:prstClr val="white"/>
              </a:solidFill>
              <a:latin typeface="Times New Roman" panose="02020603050405020304" pitchFamily="18" charset="0"/>
            </a:endParaRPr>
          </a:p>
          <a:p>
            <a:pPr lvl="1"/>
            <a:endParaRPr lang="en-US" dirty="0">
              <a:solidFill>
                <a:prstClr val="white"/>
              </a:solidFill>
              <a:latin typeface="Times New Roman" panose="02020603050405020304" pitchFamily="18" charset="0"/>
            </a:endParaRPr>
          </a:p>
          <a:p>
            <a:pPr lvl="1"/>
            <a:endParaRPr lang="en-US" dirty="0">
              <a:solidFill>
                <a:prstClr val="white"/>
              </a:solidFill>
              <a:latin typeface="Times New Roman" panose="02020603050405020304" pitchFamily="18" charset="0"/>
            </a:endParaRPr>
          </a:p>
          <a:p>
            <a:r>
              <a:rPr lang="en-US" dirty="0">
                <a:solidFill>
                  <a:prstClr val="white"/>
                </a:solidFill>
                <a:latin typeface="Times New Roman" panose="02020603050405020304" pitchFamily="18" charset="0"/>
              </a:rPr>
              <a:t>Conclusion?</a:t>
            </a:r>
          </a:p>
          <a:p>
            <a:pPr lvl="1"/>
            <a:r>
              <a:rPr lang="en-US" dirty="0">
                <a:solidFill>
                  <a:prstClr val="white"/>
                </a:solidFill>
                <a:latin typeface="Times New Roman" panose="02020603050405020304" pitchFamily="18" charset="0"/>
              </a:rPr>
              <a:t>Functions are vectors</a:t>
            </a:r>
          </a:p>
        </p:txBody>
      </p:sp>
      <p:sp>
        <p:nvSpPr>
          <p:cNvPr id="4" name="Footer Placeholder 3"/>
          <p:cNvSpPr>
            <a:spLocks noGrp="1"/>
          </p:cNvSpPr>
          <p:nvPr>
            <p:ph type="ftr" sz="quarter" idx="11"/>
          </p:nvPr>
        </p:nvSpPr>
        <p:spPr/>
        <p:txBody>
          <a:bodyPr/>
          <a:lstStyle/>
          <a:p>
            <a:r>
              <a:rPr lang="en-US"/>
              <a:t>Frequency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dirty="0"/>
          </a:p>
        </p:txBody>
      </p:sp>
      <p:graphicFrame>
        <p:nvGraphicFramePr>
          <p:cNvPr id="11" name="Object 10">
            <a:extLst>
              <a:ext uri="{FF2B5EF4-FFF2-40B4-BE49-F238E27FC236}">
                <a16:creationId xmlns:a16="http://schemas.microsoft.com/office/drawing/2014/main" id="{DB2CF9FC-B7F7-45B1-B383-21E14E335250}"/>
              </a:ext>
            </a:extLst>
          </p:cNvPr>
          <p:cNvGraphicFramePr>
            <a:graphicFrameLocks noChangeAspect="1"/>
          </p:cNvGraphicFramePr>
          <p:nvPr>
            <p:extLst>
              <p:ext uri="{D42A27DB-BD31-4B8C-83A1-F6EECF244321}">
                <p14:modId xmlns:p14="http://schemas.microsoft.com/office/powerpoint/2010/main" val="3386040236"/>
              </p:ext>
            </p:extLst>
          </p:nvPr>
        </p:nvGraphicFramePr>
        <p:xfrm>
          <a:off x="3037681" y="2828266"/>
          <a:ext cx="3068638" cy="463550"/>
        </p:xfrm>
        <a:graphic>
          <a:graphicData uri="http://schemas.openxmlformats.org/presentationml/2006/ole">
            <mc:AlternateContent xmlns:mc="http://schemas.openxmlformats.org/markup-compatibility/2006">
              <mc:Choice xmlns:v="urn:schemas-microsoft-com:vml" Requires="v">
                <p:oleObj spid="_x0000_s16386" name="Equation" r:id="rId6" imgW="1434960" imgH="215640" progId="Equation.DSMT4">
                  <p:embed/>
                </p:oleObj>
              </mc:Choice>
              <mc:Fallback>
                <p:oleObj name="Equation" r:id="rId6" imgW="1434960" imgH="215640" progId="Equation.DSMT4">
                  <p:embed/>
                  <p:pic>
                    <p:nvPicPr>
                      <p:cNvPr id="11" name="Object 10">
                        <a:extLst>
                          <a:ext uri="{FF2B5EF4-FFF2-40B4-BE49-F238E27FC236}">
                            <a16:creationId xmlns:a16="http://schemas.microsoft.com/office/drawing/2014/main" id="{DB2CF9FC-B7F7-45B1-B383-21E14E335250}"/>
                          </a:ext>
                        </a:extLst>
                      </p:cNvPr>
                      <p:cNvPicPr/>
                      <p:nvPr/>
                    </p:nvPicPr>
                    <p:blipFill>
                      <a:blip r:embed="rId7"/>
                      <a:stretch>
                        <a:fillRect/>
                      </a:stretch>
                    </p:blipFill>
                    <p:spPr>
                      <a:xfrm>
                        <a:off x="3037681" y="2828266"/>
                        <a:ext cx="3068638" cy="4635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CABF0C6-EAF8-49D9-9A11-67D9A4BFAE00}"/>
              </a:ext>
            </a:extLst>
          </p:cNvPr>
          <p:cNvGraphicFramePr>
            <a:graphicFrameLocks noChangeAspect="1"/>
          </p:cNvGraphicFramePr>
          <p:nvPr>
            <p:extLst>
              <p:ext uri="{D42A27DB-BD31-4B8C-83A1-F6EECF244321}">
                <p14:modId xmlns:p14="http://schemas.microsoft.com/office/powerpoint/2010/main" val="2022117503"/>
              </p:ext>
            </p:extLst>
          </p:nvPr>
        </p:nvGraphicFramePr>
        <p:xfrm>
          <a:off x="3069955" y="3294721"/>
          <a:ext cx="2308225" cy="463550"/>
        </p:xfrm>
        <a:graphic>
          <a:graphicData uri="http://schemas.openxmlformats.org/presentationml/2006/ole">
            <mc:AlternateContent xmlns:mc="http://schemas.openxmlformats.org/markup-compatibility/2006">
              <mc:Choice xmlns:v="urn:schemas-microsoft-com:vml" Requires="v">
                <p:oleObj spid="_x0000_s16387" name="Equation" r:id="rId8" imgW="1079280" imgH="215640" progId="Equation.DSMT4">
                  <p:embed/>
                </p:oleObj>
              </mc:Choice>
              <mc:Fallback>
                <p:oleObj name="Equation" r:id="rId8" imgW="1079280" imgH="215640" progId="Equation.DSMT4">
                  <p:embed/>
                  <p:pic>
                    <p:nvPicPr>
                      <p:cNvPr id="11" name="Object 10">
                        <a:extLst>
                          <a:ext uri="{FF2B5EF4-FFF2-40B4-BE49-F238E27FC236}">
                            <a16:creationId xmlns:a16="http://schemas.microsoft.com/office/drawing/2014/main" id="{DB2CF9FC-B7F7-45B1-B383-21E14E335250}"/>
                          </a:ext>
                        </a:extLst>
                      </p:cNvPr>
                      <p:cNvPicPr/>
                      <p:nvPr/>
                    </p:nvPicPr>
                    <p:blipFill>
                      <a:blip r:embed="rId9"/>
                      <a:stretch>
                        <a:fillRect/>
                      </a:stretch>
                    </p:blipFill>
                    <p:spPr>
                      <a:xfrm>
                        <a:off x="3069955" y="3294721"/>
                        <a:ext cx="2308225" cy="4635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851E4E9E-7F4C-4252-BDBE-74E7764B4E80}"/>
              </a:ext>
            </a:extLst>
          </p:cNvPr>
          <p:cNvGraphicFramePr>
            <a:graphicFrameLocks noChangeAspect="1"/>
          </p:cNvGraphicFramePr>
          <p:nvPr>
            <p:extLst>
              <p:ext uri="{D42A27DB-BD31-4B8C-83A1-F6EECF244321}">
                <p14:modId xmlns:p14="http://schemas.microsoft.com/office/powerpoint/2010/main" val="183281444"/>
              </p:ext>
            </p:extLst>
          </p:nvPr>
        </p:nvGraphicFramePr>
        <p:xfrm>
          <a:off x="1634554" y="3758271"/>
          <a:ext cx="4970462" cy="463550"/>
        </p:xfrm>
        <a:graphic>
          <a:graphicData uri="http://schemas.openxmlformats.org/presentationml/2006/ole">
            <mc:AlternateContent xmlns:mc="http://schemas.openxmlformats.org/markup-compatibility/2006">
              <mc:Choice xmlns:v="urn:schemas-microsoft-com:vml" Requires="v">
                <p:oleObj spid="_x0000_s16388" name="Equation" r:id="rId10" imgW="2323800" imgH="215640" progId="Equation.DSMT4">
                  <p:embed/>
                </p:oleObj>
              </mc:Choice>
              <mc:Fallback>
                <p:oleObj name="Equation" r:id="rId10" imgW="2323800" imgH="215640" progId="Equation.DSMT4">
                  <p:embed/>
                  <p:pic>
                    <p:nvPicPr>
                      <p:cNvPr id="11" name="Object 10">
                        <a:extLst>
                          <a:ext uri="{FF2B5EF4-FFF2-40B4-BE49-F238E27FC236}">
                            <a16:creationId xmlns:a16="http://schemas.microsoft.com/office/drawing/2014/main" id="{DB2CF9FC-B7F7-45B1-B383-21E14E335250}"/>
                          </a:ext>
                        </a:extLst>
                      </p:cNvPr>
                      <p:cNvPicPr/>
                      <p:nvPr/>
                    </p:nvPicPr>
                    <p:blipFill>
                      <a:blip r:embed="rId11"/>
                      <a:stretch>
                        <a:fillRect/>
                      </a:stretch>
                    </p:blipFill>
                    <p:spPr>
                      <a:xfrm>
                        <a:off x="1634554" y="3758271"/>
                        <a:ext cx="4970462" cy="4635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2A05CE28-BEA1-42F1-A967-2C5DB4DB1F2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41341894"/>
      </p:ext>
    </p:extLst>
  </p:cSld>
  <p:clrMapOvr>
    <a:masterClrMapping/>
  </p:clrMapOvr>
  <mc:AlternateContent xmlns:mc="http://schemas.openxmlformats.org/markup-compatibility/2006">
    <mc:Choice xmlns:p14="http://schemas.microsoft.com/office/powerpoint/2010/main" Requires="p14">
      <p:transition spd="slow" p14:dur="2000" advTm="151489"/>
    </mc:Choice>
    <mc:Fallback>
      <p:transition spd="slow" advTm="151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5"/>
</p:tagLst>
</file>

<file path=ppt/tags/tag2.xml><?xml version="1.0" encoding="utf-8"?>
<p:tagLst xmlns:a="http://schemas.openxmlformats.org/drawingml/2006/main" xmlns:r="http://schemas.openxmlformats.org/officeDocument/2006/relationships" xmlns:p="http://schemas.openxmlformats.org/presentationml/2006/main">
  <p:tag name="TIMING" val="|5.8|6.5|13.1"/>
</p:tagLst>
</file>

<file path=ppt/tags/tag3.xml><?xml version="1.0" encoding="utf-8"?>
<p:tagLst xmlns:a="http://schemas.openxmlformats.org/drawingml/2006/main" xmlns:r="http://schemas.openxmlformats.org/officeDocument/2006/relationships" xmlns:p="http://schemas.openxmlformats.org/presentationml/2006/main">
  <p:tag name="TIMING" val="|17.7|17.6|25.2|11"/>
</p:tagLst>
</file>

<file path=ppt/tags/tag4.xml><?xml version="1.0" encoding="utf-8"?>
<p:tagLst xmlns:a="http://schemas.openxmlformats.org/drawingml/2006/main" xmlns:r="http://schemas.openxmlformats.org/officeDocument/2006/relationships" xmlns:p="http://schemas.openxmlformats.org/presentationml/2006/main">
  <p:tag name="TIMING" val="|15.3"/>
</p:tagLst>
</file>

<file path=ppt/tags/tag5.xml><?xml version="1.0" encoding="utf-8"?>
<p:tagLst xmlns:a="http://schemas.openxmlformats.org/drawingml/2006/main" xmlns:r="http://schemas.openxmlformats.org/officeDocument/2006/relationships" xmlns:p="http://schemas.openxmlformats.org/presentationml/2006/main">
  <p:tag name="TIMING" val="|27.2|4.8|18.1|3.5|10.5|32.6|8.7"/>
</p:tagLst>
</file>

<file path=ppt/tags/tag6.xml><?xml version="1.0" encoding="utf-8"?>
<p:tagLst xmlns:a="http://schemas.openxmlformats.org/drawingml/2006/main" xmlns:r="http://schemas.openxmlformats.org/officeDocument/2006/relationships" xmlns:p="http://schemas.openxmlformats.org/presentationml/2006/main">
  <p:tag name="TIMING" val="|5.6|8.7|4.8"/>
</p:tagLst>
</file>

<file path=ppt/tags/tag7.xml><?xml version="1.0" encoding="utf-8"?>
<p:tagLst xmlns:a="http://schemas.openxmlformats.org/drawingml/2006/main" xmlns:r="http://schemas.openxmlformats.org/officeDocument/2006/relationships" xmlns:p="http://schemas.openxmlformats.org/presentationml/2006/main">
  <p:tag name="TIMING" val="|12.7|10.7|6.3|70.1|2.1"/>
</p:tagLst>
</file>

<file path=ppt/tags/tag8.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110937</TotalTime>
  <Words>704</Words>
  <Application>Microsoft Office PowerPoint</Application>
  <PresentationFormat>On-screen Show (4:3)</PresentationFormat>
  <Paragraphs>121</Paragraphs>
  <Slides>14</Slides>
  <Notes>0</Notes>
  <HiddenSlides>0</HiddenSlides>
  <MMClips>14</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4" baseType="lpstr">
      <vt:lpstr>Arial</vt:lpstr>
      <vt:lpstr>Bookman Old Style</vt:lpstr>
      <vt:lpstr>Calibri</vt:lpstr>
      <vt:lpstr>Cambria</vt:lpstr>
      <vt:lpstr>Consolas</vt:lpstr>
      <vt:lpstr>Constantia</vt:lpstr>
      <vt:lpstr>Georgia</vt:lpstr>
      <vt:lpstr>Times New Roman</vt:lpstr>
      <vt:lpstr>Office Theme</vt:lpstr>
      <vt:lpstr>MathType 6.0 Equation</vt:lpstr>
      <vt:lpstr>Frequency analysis</vt:lpstr>
      <vt:lpstr>Introduction</vt:lpstr>
      <vt:lpstr>Time-domain analysis</vt:lpstr>
      <vt:lpstr>Periodic data</vt:lpstr>
      <vt:lpstr>Periodic data</vt:lpstr>
      <vt:lpstr>Periodic data</vt:lpstr>
      <vt:lpstr>Looking ahead</vt:lpstr>
      <vt:lpstr>Finite-dimensional vectors</vt:lpstr>
      <vt:lpstr>Functions are vectors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1899</cp:revision>
  <dcterms:created xsi:type="dcterms:W3CDTF">2020-04-30T19:27:29Z</dcterms:created>
  <dcterms:modified xsi:type="dcterms:W3CDTF">2021-10-16T02:29:39Z</dcterms:modified>
</cp:coreProperties>
</file>